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7" r:id="rId2"/>
    <p:sldId id="259" r:id="rId3"/>
    <p:sldId id="260" r:id="rId4"/>
    <p:sldId id="261" r:id="rId5"/>
    <p:sldId id="262" r:id="rId6"/>
    <p:sldId id="306" r:id="rId7"/>
    <p:sldId id="316" r:id="rId8"/>
    <p:sldId id="305" r:id="rId9"/>
    <p:sldId id="273" r:id="rId10"/>
    <p:sldId id="318" r:id="rId11"/>
    <p:sldId id="319" r:id="rId12"/>
    <p:sldId id="276" r:id="rId13"/>
    <p:sldId id="277" r:id="rId14"/>
    <p:sldId id="320" r:id="rId15"/>
    <p:sldId id="292" r:id="rId16"/>
    <p:sldId id="278" r:id="rId17"/>
    <p:sldId id="321" r:id="rId18"/>
    <p:sldId id="322" r:id="rId19"/>
    <p:sldId id="323" r:id="rId20"/>
    <p:sldId id="296" r:id="rId21"/>
    <p:sldId id="324" r:id="rId22"/>
    <p:sldId id="325" r:id="rId23"/>
    <p:sldId id="300" r:id="rId24"/>
    <p:sldId id="301" r:id="rId25"/>
    <p:sldId id="304" r:id="rId26"/>
    <p:sldId id="302" r:id="rId27"/>
    <p:sldId id="270" r:id="rId28"/>
    <p:sldId id="297" r:id="rId29"/>
    <p:sldId id="327" r:id="rId30"/>
    <p:sldId id="328" r:id="rId31"/>
    <p:sldId id="303" r:id="rId32"/>
    <p:sldId id="264" r:id="rId33"/>
    <p:sldId id="329" r:id="rId34"/>
    <p:sldId id="330" r:id="rId35"/>
    <p:sldId id="286" r:id="rId36"/>
    <p:sldId id="290" r:id="rId37"/>
    <p:sldId id="326" r:id="rId38"/>
    <p:sldId id="291" r:id="rId39"/>
    <p:sldId id="295" r:id="rId40"/>
    <p:sldId id="298" r:id="rId41"/>
    <p:sldId id="299" r:id="rId42"/>
    <p:sldId id="308" r:id="rId43"/>
    <p:sldId id="310" r:id="rId44"/>
    <p:sldId id="339" r:id="rId45"/>
    <p:sldId id="311" r:id="rId46"/>
    <p:sldId id="312" r:id="rId47"/>
    <p:sldId id="313" r:id="rId48"/>
    <p:sldId id="317" r:id="rId49"/>
    <p:sldId id="340" r:id="rId50"/>
    <p:sldId id="314" r:id="rId51"/>
    <p:sldId id="331" r:id="rId52"/>
    <p:sldId id="332" r:id="rId53"/>
    <p:sldId id="333" r:id="rId54"/>
    <p:sldId id="334" r:id="rId55"/>
    <p:sldId id="338" r:id="rId56"/>
    <p:sldId id="266" r:id="rId57"/>
  </p:sldIdLst>
  <p:sldSz cx="6858000" cy="9906000" type="A4"/>
  <p:notesSz cx="6858000" cy="9650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a:srgbClr val="0000CC"/>
    <a:srgbClr val="FFFFFF"/>
    <a:srgbClr val="FEF0C8"/>
    <a:srgbClr val="640000"/>
    <a:srgbClr val="000000"/>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514" autoAdjust="0"/>
  </p:normalViewPr>
  <p:slideViewPr>
    <p:cSldViewPr>
      <p:cViewPr varScale="1">
        <p:scale>
          <a:sx n="75" d="100"/>
          <a:sy n="75" d="100"/>
        </p:scale>
        <p:origin x="3384" y="54"/>
      </p:cViewPr>
      <p:guideLst>
        <p:guide orient="horz" pos="3120"/>
        <p:guide pos="2160"/>
      </p:guideLst>
    </p:cSldViewPr>
  </p:slideViewPr>
  <p:outlineViewPr>
    <p:cViewPr>
      <p:scale>
        <a:sx n="33" d="100"/>
        <a:sy n="33" d="100"/>
      </p:scale>
      <p:origin x="0" y="107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A7985-8EDA-49C5-9A8E-D1666A34CF09}"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n-US"/>
        </a:p>
      </dgm:t>
    </dgm:pt>
    <dgm:pt modelId="{1B93AA94-A2AC-469F-8514-8CE5E62DF662}">
      <dgm:prSet/>
      <dgm:spPr/>
      <dgm:t>
        <a:bodyPr/>
        <a:lstStyle/>
        <a:p>
          <a:pPr rtl="0"/>
          <a:r>
            <a:rPr lang="en-US" dirty="0"/>
            <a:t>YOU BUILD IT</a:t>
          </a:r>
        </a:p>
      </dgm:t>
    </dgm:pt>
    <dgm:pt modelId="{CB8CFA99-4856-4FCB-9536-F0DFB2DFB33B}" type="parTrans" cxnId="{414D8C1A-8B88-4B87-BA72-10E5CB91A9B3}">
      <dgm:prSet/>
      <dgm:spPr/>
      <dgm:t>
        <a:bodyPr/>
        <a:lstStyle/>
        <a:p>
          <a:endParaRPr lang="en-US"/>
        </a:p>
      </dgm:t>
    </dgm:pt>
    <dgm:pt modelId="{5D7229FB-0AB9-4E8B-A003-78C977E60627}" type="sibTrans" cxnId="{414D8C1A-8B88-4B87-BA72-10E5CB91A9B3}">
      <dgm:prSet/>
      <dgm:spPr/>
      <dgm:t>
        <a:bodyPr/>
        <a:lstStyle/>
        <a:p>
          <a:endParaRPr lang="en-US"/>
        </a:p>
      </dgm:t>
    </dgm:pt>
    <dgm:pt modelId="{0C661CCF-7DA7-43B6-AC10-6B9745D72586}">
      <dgm:prSet/>
      <dgm:spPr/>
      <dgm:t>
        <a:bodyPr/>
        <a:lstStyle/>
        <a:p>
          <a:pPr rtl="0"/>
          <a:r>
            <a:rPr lang="en-US" dirty="0"/>
            <a:t>BATLABs TEST IT</a:t>
          </a:r>
        </a:p>
      </dgm:t>
    </dgm:pt>
    <dgm:pt modelId="{D9E7B6ED-E6B0-4D17-866E-B72593BB804B}" type="sibTrans" cxnId="{DCDC0DEA-00FD-4EEB-BD5E-F5DF32046777}">
      <dgm:prSet/>
      <dgm:spPr/>
      <dgm:t>
        <a:bodyPr/>
        <a:lstStyle/>
        <a:p>
          <a:endParaRPr lang="en-US"/>
        </a:p>
      </dgm:t>
    </dgm:pt>
    <dgm:pt modelId="{F611867B-514A-48EC-9A00-C25F682B5BC2}" type="parTrans" cxnId="{DCDC0DEA-00FD-4EEB-BD5E-F5DF32046777}">
      <dgm:prSet/>
      <dgm:spPr/>
      <dgm:t>
        <a:bodyPr/>
        <a:lstStyle/>
        <a:p>
          <a:endParaRPr lang="en-US"/>
        </a:p>
      </dgm:t>
    </dgm:pt>
    <dgm:pt modelId="{2AE358DA-C3F6-4917-BD4B-20A0978E7D6A}" type="pres">
      <dgm:prSet presAssocID="{6BBA7985-8EDA-49C5-9A8E-D1666A34CF09}" presName="Name0" presStyleCnt="0">
        <dgm:presLayoutVars>
          <dgm:chPref val="3"/>
          <dgm:dir/>
          <dgm:animLvl val="lvl"/>
          <dgm:resizeHandles/>
        </dgm:presLayoutVars>
      </dgm:prSet>
      <dgm:spPr/>
    </dgm:pt>
    <dgm:pt modelId="{A456F05A-B668-4BB3-8E04-9731D691FACA}" type="pres">
      <dgm:prSet presAssocID="{1B93AA94-A2AC-469F-8514-8CE5E62DF662}" presName="horFlow" presStyleCnt="0"/>
      <dgm:spPr/>
    </dgm:pt>
    <dgm:pt modelId="{F66DCAD9-DDC9-4FD6-BAC7-5BF19E7C1D58}" type="pres">
      <dgm:prSet presAssocID="{1B93AA94-A2AC-469F-8514-8CE5E62DF662}" presName="bigChev" presStyleLbl="node1" presStyleIdx="0" presStyleCnt="2" custScaleX="162482" custLinFactNeighborX="-30700" custLinFactNeighborY="5762"/>
      <dgm:spPr/>
    </dgm:pt>
    <dgm:pt modelId="{1779920C-708D-4F1B-9DFD-5152C406BA98}" type="pres">
      <dgm:prSet presAssocID="{1B93AA94-A2AC-469F-8514-8CE5E62DF662}" presName="vSp" presStyleCnt="0"/>
      <dgm:spPr/>
    </dgm:pt>
    <dgm:pt modelId="{FEFD1B6D-D96F-424F-96DF-98DFBBD59C0D}" type="pres">
      <dgm:prSet presAssocID="{0C661CCF-7DA7-43B6-AC10-6B9745D72586}" presName="horFlow" presStyleCnt="0"/>
      <dgm:spPr/>
    </dgm:pt>
    <dgm:pt modelId="{0EC02988-506F-467D-A123-D97DBE1B9CF1}" type="pres">
      <dgm:prSet presAssocID="{0C661CCF-7DA7-43B6-AC10-6B9745D72586}" presName="bigChev" presStyleLbl="node1" presStyleIdx="1" presStyleCnt="2" custScaleX="169819" custScaleY="86921" custLinFactNeighborX="39833" custLinFactNeighborY="-32154"/>
      <dgm:spPr/>
    </dgm:pt>
  </dgm:ptLst>
  <dgm:cxnLst>
    <dgm:cxn modelId="{414D8C1A-8B88-4B87-BA72-10E5CB91A9B3}" srcId="{6BBA7985-8EDA-49C5-9A8E-D1666A34CF09}" destId="{1B93AA94-A2AC-469F-8514-8CE5E62DF662}" srcOrd="0" destOrd="0" parTransId="{CB8CFA99-4856-4FCB-9536-F0DFB2DFB33B}" sibTransId="{5D7229FB-0AB9-4E8B-A003-78C977E60627}"/>
    <dgm:cxn modelId="{6EAD7138-245C-4721-B723-DFADF1C50BCA}" type="presOf" srcId="{0C661CCF-7DA7-43B6-AC10-6B9745D72586}" destId="{0EC02988-506F-467D-A123-D97DBE1B9CF1}" srcOrd="0" destOrd="0" presId="urn:microsoft.com/office/officeart/2005/8/layout/lProcess3"/>
    <dgm:cxn modelId="{BF3AFE65-8FA5-415C-B191-B69B1EFADE68}" type="presOf" srcId="{6BBA7985-8EDA-49C5-9A8E-D1666A34CF09}" destId="{2AE358DA-C3F6-4917-BD4B-20A0978E7D6A}" srcOrd="0" destOrd="0" presId="urn:microsoft.com/office/officeart/2005/8/layout/lProcess3"/>
    <dgm:cxn modelId="{FF5C7B8E-7611-4EC8-A734-F7CE5A798226}" type="presOf" srcId="{1B93AA94-A2AC-469F-8514-8CE5E62DF662}" destId="{F66DCAD9-DDC9-4FD6-BAC7-5BF19E7C1D58}" srcOrd="0" destOrd="0" presId="urn:microsoft.com/office/officeart/2005/8/layout/lProcess3"/>
    <dgm:cxn modelId="{DCDC0DEA-00FD-4EEB-BD5E-F5DF32046777}" srcId="{6BBA7985-8EDA-49C5-9A8E-D1666A34CF09}" destId="{0C661CCF-7DA7-43B6-AC10-6B9745D72586}" srcOrd="1" destOrd="0" parTransId="{F611867B-514A-48EC-9A00-C25F682B5BC2}" sibTransId="{D9E7B6ED-E6B0-4D17-866E-B72593BB804B}"/>
    <dgm:cxn modelId="{149D55CF-2870-4476-BB8C-B2CC7423A7A3}" type="presParOf" srcId="{2AE358DA-C3F6-4917-BD4B-20A0978E7D6A}" destId="{A456F05A-B668-4BB3-8E04-9731D691FACA}" srcOrd="0" destOrd="0" presId="urn:microsoft.com/office/officeart/2005/8/layout/lProcess3"/>
    <dgm:cxn modelId="{A88BEE1A-74D3-4266-B152-18269265E6E7}" type="presParOf" srcId="{A456F05A-B668-4BB3-8E04-9731D691FACA}" destId="{F66DCAD9-DDC9-4FD6-BAC7-5BF19E7C1D58}" srcOrd="0" destOrd="0" presId="urn:microsoft.com/office/officeart/2005/8/layout/lProcess3"/>
    <dgm:cxn modelId="{EBA2841B-1B02-47BE-ABC9-5A9254597007}" type="presParOf" srcId="{2AE358DA-C3F6-4917-BD4B-20A0978E7D6A}" destId="{1779920C-708D-4F1B-9DFD-5152C406BA98}" srcOrd="1" destOrd="0" presId="urn:microsoft.com/office/officeart/2005/8/layout/lProcess3"/>
    <dgm:cxn modelId="{8CA09A72-C5DD-41AF-B1BD-38BBDB379B26}" type="presParOf" srcId="{2AE358DA-C3F6-4917-BD4B-20A0978E7D6A}" destId="{FEFD1B6D-D96F-424F-96DF-98DFBBD59C0D}" srcOrd="2" destOrd="0" presId="urn:microsoft.com/office/officeart/2005/8/layout/lProcess3"/>
    <dgm:cxn modelId="{A35B5F66-6D60-4998-95E4-EA538B4574A5}" type="presParOf" srcId="{FEFD1B6D-D96F-424F-96DF-98DFBBD59C0D}" destId="{0EC02988-506F-467D-A123-D97DBE1B9CF1}"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608CFC-7729-4B95-A9EE-7E20BFC7D347}" type="doc">
      <dgm:prSet loTypeId="urn:microsoft.com/office/officeart/2008/layout/VerticalCircleList" loCatId="list" qsTypeId="urn:microsoft.com/office/officeart/2005/8/quickstyle/3d4" qsCatId="3D" csTypeId="urn:microsoft.com/office/officeart/2005/8/colors/accent6_4" csCatId="accent6" phldr="1"/>
      <dgm:spPr/>
    </dgm:pt>
    <dgm:pt modelId="{699A3ED0-1083-4DD0-9E8A-D1AC2D4CB737}">
      <dgm:prSet phldrT="[Text]"/>
      <dgm:spPr/>
      <dgm:t>
        <a:bodyPr/>
        <a:lstStyle/>
        <a:p>
          <a:r>
            <a:rPr lang="en-US" b="1" cap="none" spc="0" dirty="0">
              <a:ln w="1905"/>
              <a:solidFill>
                <a:schemeClr val="tx1"/>
              </a:solidFill>
              <a:effectLst>
                <a:innerShdw blurRad="69850" dist="43180" dir="5400000">
                  <a:srgbClr val="000000">
                    <a:alpha val="65000"/>
                  </a:srgbClr>
                </a:innerShdw>
              </a:effectLst>
            </a:rPr>
            <a:t>Laboratory Testing</a:t>
          </a:r>
        </a:p>
      </dgm:t>
    </dgm:pt>
    <dgm:pt modelId="{E3564CAD-259F-465A-B57C-E604FC139DA1}" type="parTrans" cxnId="{FC494E50-6CB5-4F2F-B77C-37F710CB39C4}">
      <dgm:prSet/>
      <dgm:spPr/>
      <dgm:t>
        <a:bodyPr/>
        <a:lstStyle/>
        <a:p>
          <a:endParaRPr lang="en-US"/>
        </a:p>
      </dgm:t>
    </dgm:pt>
    <dgm:pt modelId="{97B65631-F595-41FC-8F7A-C0D207067C4A}" type="sibTrans" cxnId="{FC494E50-6CB5-4F2F-B77C-37F710CB39C4}">
      <dgm:prSet/>
      <dgm:spPr/>
      <dgm:t>
        <a:bodyPr/>
        <a:lstStyle/>
        <a:p>
          <a:endParaRPr lang="en-US"/>
        </a:p>
      </dgm:t>
    </dgm:pt>
    <dgm:pt modelId="{3EFAACA7-2545-4C2D-A698-F188C429C723}">
      <dgm:prSet phldrT="[Text]"/>
      <dgm:spPr/>
      <dgm:t>
        <a:bodyPr/>
        <a:lstStyle/>
        <a:p>
          <a:r>
            <a:rPr lang="en-US" b="1" cap="none" spc="0" dirty="0">
              <a:ln w="1905"/>
              <a:solidFill>
                <a:schemeClr val="tx1"/>
              </a:solidFill>
              <a:effectLst>
                <a:innerShdw blurRad="69850" dist="43180" dir="5400000">
                  <a:srgbClr val="000000">
                    <a:alpha val="65000"/>
                  </a:srgbClr>
                </a:innerShdw>
              </a:effectLst>
            </a:rPr>
            <a:t>Field Testing &amp; </a:t>
          </a:r>
          <a:r>
            <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Monitoring</a:t>
          </a:r>
        </a:p>
      </dgm:t>
    </dgm:pt>
    <dgm:pt modelId="{8887ACCC-35CA-4CB1-9935-5BD4D4D71DED}" type="parTrans" cxnId="{3CB7D495-D076-4E5C-A048-E9E91C4AF556}">
      <dgm:prSet/>
      <dgm:spPr/>
      <dgm:t>
        <a:bodyPr/>
        <a:lstStyle/>
        <a:p>
          <a:endParaRPr lang="en-US"/>
        </a:p>
      </dgm:t>
    </dgm:pt>
    <dgm:pt modelId="{F0E6ED89-3438-4B09-B4CB-B3E899E2196B}" type="sibTrans" cxnId="{3CB7D495-D076-4E5C-A048-E9E91C4AF556}">
      <dgm:prSet/>
      <dgm:spPr/>
      <dgm:t>
        <a:bodyPr/>
        <a:lstStyle/>
        <a:p>
          <a:endParaRPr lang="en-US"/>
        </a:p>
      </dgm:t>
    </dgm:pt>
    <dgm:pt modelId="{BA5DE3C9-85EE-47D2-A10D-41E23B49FDBE}" type="pres">
      <dgm:prSet presAssocID="{49608CFC-7729-4B95-A9EE-7E20BFC7D347}" presName="Name0" presStyleCnt="0">
        <dgm:presLayoutVars>
          <dgm:dir/>
        </dgm:presLayoutVars>
      </dgm:prSet>
      <dgm:spPr/>
    </dgm:pt>
    <dgm:pt modelId="{C4B60FF5-F622-4346-A43B-D141EF6D5B88}" type="pres">
      <dgm:prSet presAssocID="{699A3ED0-1083-4DD0-9E8A-D1AC2D4CB737}" presName="noChildren" presStyleCnt="0"/>
      <dgm:spPr/>
    </dgm:pt>
    <dgm:pt modelId="{13A1CF1B-4A91-46DA-B243-96BE31C9B53E}" type="pres">
      <dgm:prSet presAssocID="{699A3ED0-1083-4DD0-9E8A-D1AC2D4CB737}" presName="gap" presStyleCnt="0"/>
      <dgm:spPr/>
    </dgm:pt>
    <dgm:pt modelId="{BE5B0E0B-61FA-4877-A9A8-7FB490141005}" type="pres">
      <dgm:prSet presAssocID="{699A3ED0-1083-4DD0-9E8A-D1AC2D4CB737}" presName="medCircle2" presStyleLbl="vennNode1" presStyleIdx="0" presStyleCnt="2" custLinFactNeighborX="-5871" custLinFactNeighborY="137"/>
      <dgm:spPr/>
    </dgm:pt>
    <dgm:pt modelId="{13E8F9D0-C9C8-4CB7-8C55-D1A3B2ED0298}" type="pres">
      <dgm:prSet presAssocID="{699A3ED0-1083-4DD0-9E8A-D1AC2D4CB737}" presName="txLvlOnly1" presStyleLbl="revTx" presStyleIdx="0" presStyleCnt="2" custScaleY="65767"/>
      <dgm:spPr/>
    </dgm:pt>
    <dgm:pt modelId="{049EE4FE-51F3-4230-9218-1BF25B0B6D48}" type="pres">
      <dgm:prSet presAssocID="{3EFAACA7-2545-4C2D-A698-F188C429C723}" presName="noChildren" presStyleCnt="0"/>
      <dgm:spPr/>
    </dgm:pt>
    <dgm:pt modelId="{30BE40BF-F416-4DA5-AB5E-2DD180DF543C}" type="pres">
      <dgm:prSet presAssocID="{3EFAACA7-2545-4C2D-A698-F188C429C723}" presName="gap" presStyleCnt="0"/>
      <dgm:spPr/>
    </dgm:pt>
    <dgm:pt modelId="{D3C98557-4F53-481A-B447-390A0196D9A3}" type="pres">
      <dgm:prSet presAssocID="{3EFAACA7-2545-4C2D-A698-F188C429C723}" presName="medCircle2" presStyleLbl="vennNode1" presStyleIdx="1" presStyleCnt="2" custLinFactNeighborX="-6571" custLinFactNeighborY="5896"/>
      <dgm:spPr/>
    </dgm:pt>
    <dgm:pt modelId="{01A2DC17-85C3-48E6-97F9-E0384E80DA43}" type="pres">
      <dgm:prSet presAssocID="{3EFAACA7-2545-4C2D-A698-F188C429C723}" presName="txLvlOnly1" presStyleLbl="revTx" presStyleIdx="1" presStyleCnt="2" custScaleY="87617"/>
      <dgm:spPr/>
    </dgm:pt>
  </dgm:ptLst>
  <dgm:cxnLst>
    <dgm:cxn modelId="{AB973849-91BC-46ED-A8D6-790F26E29186}" type="presOf" srcId="{699A3ED0-1083-4DD0-9E8A-D1AC2D4CB737}" destId="{13E8F9D0-C9C8-4CB7-8C55-D1A3B2ED0298}" srcOrd="0" destOrd="0" presId="urn:microsoft.com/office/officeart/2008/layout/VerticalCircleList"/>
    <dgm:cxn modelId="{24764B6F-F224-4328-AAF1-84EFBFEEF1EC}" type="presOf" srcId="{49608CFC-7729-4B95-A9EE-7E20BFC7D347}" destId="{BA5DE3C9-85EE-47D2-A10D-41E23B49FDBE}" srcOrd="0" destOrd="0" presId="urn:microsoft.com/office/officeart/2008/layout/VerticalCircleList"/>
    <dgm:cxn modelId="{FC494E50-6CB5-4F2F-B77C-37F710CB39C4}" srcId="{49608CFC-7729-4B95-A9EE-7E20BFC7D347}" destId="{699A3ED0-1083-4DD0-9E8A-D1AC2D4CB737}" srcOrd="0" destOrd="0" parTransId="{E3564CAD-259F-465A-B57C-E604FC139DA1}" sibTransId="{97B65631-F595-41FC-8F7A-C0D207067C4A}"/>
    <dgm:cxn modelId="{FDACB090-F34D-4CA4-9D1D-B633A9838BB7}" type="presOf" srcId="{3EFAACA7-2545-4C2D-A698-F188C429C723}" destId="{01A2DC17-85C3-48E6-97F9-E0384E80DA43}" srcOrd="0" destOrd="0" presId="urn:microsoft.com/office/officeart/2008/layout/VerticalCircleList"/>
    <dgm:cxn modelId="{3CB7D495-D076-4E5C-A048-E9E91C4AF556}" srcId="{49608CFC-7729-4B95-A9EE-7E20BFC7D347}" destId="{3EFAACA7-2545-4C2D-A698-F188C429C723}" srcOrd="1" destOrd="0" parTransId="{8887ACCC-35CA-4CB1-9935-5BD4D4D71DED}" sibTransId="{F0E6ED89-3438-4B09-B4CB-B3E899E2196B}"/>
    <dgm:cxn modelId="{C110C5E4-D6AF-428E-8642-B9F324C88DF9}" type="presParOf" srcId="{BA5DE3C9-85EE-47D2-A10D-41E23B49FDBE}" destId="{C4B60FF5-F622-4346-A43B-D141EF6D5B88}" srcOrd="0" destOrd="0" presId="urn:microsoft.com/office/officeart/2008/layout/VerticalCircleList"/>
    <dgm:cxn modelId="{2FD31B74-F610-4D3F-8F6A-FE6DDC42D9A4}" type="presParOf" srcId="{C4B60FF5-F622-4346-A43B-D141EF6D5B88}" destId="{13A1CF1B-4A91-46DA-B243-96BE31C9B53E}" srcOrd="0" destOrd="0" presId="urn:microsoft.com/office/officeart/2008/layout/VerticalCircleList"/>
    <dgm:cxn modelId="{0946C3EF-9D41-4601-BBBD-EBBAB677A407}" type="presParOf" srcId="{C4B60FF5-F622-4346-A43B-D141EF6D5B88}" destId="{BE5B0E0B-61FA-4877-A9A8-7FB490141005}" srcOrd="1" destOrd="0" presId="urn:microsoft.com/office/officeart/2008/layout/VerticalCircleList"/>
    <dgm:cxn modelId="{63341AE9-69AD-4AC9-AC12-653E8B6B1268}" type="presParOf" srcId="{C4B60FF5-F622-4346-A43B-D141EF6D5B88}" destId="{13E8F9D0-C9C8-4CB7-8C55-D1A3B2ED0298}" srcOrd="2" destOrd="0" presId="urn:microsoft.com/office/officeart/2008/layout/VerticalCircleList"/>
    <dgm:cxn modelId="{B0D68840-051B-4341-B739-65F3F689366D}" type="presParOf" srcId="{BA5DE3C9-85EE-47D2-A10D-41E23B49FDBE}" destId="{049EE4FE-51F3-4230-9218-1BF25B0B6D48}" srcOrd="1" destOrd="0" presId="urn:microsoft.com/office/officeart/2008/layout/VerticalCircleList"/>
    <dgm:cxn modelId="{E6309FF0-27F7-44E8-86BC-F8FF59749E95}" type="presParOf" srcId="{049EE4FE-51F3-4230-9218-1BF25B0B6D48}" destId="{30BE40BF-F416-4DA5-AB5E-2DD180DF543C}" srcOrd="0" destOrd="0" presId="urn:microsoft.com/office/officeart/2008/layout/VerticalCircleList"/>
    <dgm:cxn modelId="{7CC1886F-F6F0-40F2-B364-5D14D14B227E}" type="presParOf" srcId="{049EE4FE-51F3-4230-9218-1BF25B0B6D48}" destId="{D3C98557-4F53-481A-B447-390A0196D9A3}" srcOrd="1" destOrd="0" presId="urn:microsoft.com/office/officeart/2008/layout/VerticalCircleList"/>
    <dgm:cxn modelId="{1149D10F-EDFE-4400-8E69-BFBCC9EAAEB3}" type="presParOf" srcId="{049EE4FE-51F3-4230-9218-1BF25B0B6D48}" destId="{01A2DC17-85C3-48E6-97F9-E0384E80DA43}" srcOrd="2" destOrd="0" presId="urn:microsoft.com/office/officeart/2008/layout/VerticalCircle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DCAD9-DDC9-4FD6-BAC7-5BF19E7C1D58}">
      <dsp:nvSpPr>
        <dsp:cNvPr id="0" name=""/>
        <dsp:cNvSpPr/>
      </dsp:nvSpPr>
      <dsp:spPr>
        <a:xfrm>
          <a:off x="0" y="31464"/>
          <a:ext cx="2194798" cy="54031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YOU BUILD IT</a:t>
          </a:r>
        </a:p>
      </dsp:txBody>
      <dsp:txXfrm>
        <a:off x="270159" y="31464"/>
        <a:ext cx="1654480" cy="540318"/>
      </dsp:txXfrm>
    </dsp:sp>
    <dsp:sp modelId="{0EC02988-506F-467D-A123-D97DBE1B9CF1}">
      <dsp:nvSpPr>
        <dsp:cNvPr id="0" name=""/>
        <dsp:cNvSpPr/>
      </dsp:nvSpPr>
      <dsp:spPr>
        <a:xfrm>
          <a:off x="762920" y="442560"/>
          <a:ext cx="2293906" cy="46964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BATLABs TEST IT</a:t>
          </a:r>
        </a:p>
      </dsp:txBody>
      <dsp:txXfrm>
        <a:off x="997745" y="442560"/>
        <a:ext cx="1824257" cy="469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B0E0B-61FA-4877-A9A8-7FB490141005}">
      <dsp:nvSpPr>
        <dsp:cNvPr id="0" name=""/>
        <dsp:cNvSpPr/>
      </dsp:nvSpPr>
      <dsp:spPr>
        <a:xfrm>
          <a:off x="249926" y="1013"/>
          <a:ext cx="553695" cy="553695"/>
        </a:xfrm>
        <a:prstGeom prst="ellipse">
          <a:avLst/>
        </a:prstGeom>
        <a:solidFill>
          <a:schemeClr val="accent6">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13E8F9D0-C9C8-4CB7-8C55-D1A3B2ED0298}">
      <dsp:nvSpPr>
        <dsp:cNvPr id="0" name=""/>
        <dsp:cNvSpPr/>
      </dsp:nvSpPr>
      <dsp:spPr>
        <a:xfrm>
          <a:off x="559282" y="95027"/>
          <a:ext cx="2954167" cy="364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marL="0" lvl="0" indent="0" algn="l" defTabSz="933450">
            <a:lnSpc>
              <a:spcPct val="90000"/>
            </a:lnSpc>
            <a:spcBef>
              <a:spcPct val="0"/>
            </a:spcBef>
            <a:spcAft>
              <a:spcPct val="35000"/>
            </a:spcAft>
            <a:buNone/>
          </a:pPr>
          <a:r>
            <a:rPr lang="en-US" sz="2100" b="1" kern="1200" cap="none" spc="0" dirty="0">
              <a:ln w="1905"/>
              <a:solidFill>
                <a:schemeClr val="tx1"/>
              </a:solidFill>
              <a:effectLst>
                <a:innerShdw blurRad="69850" dist="43180" dir="5400000">
                  <a:srgbClr val="000000">
                    <a:alpha val="65000"/>
                  </a:srgbClr>
                </a:innerShdw>
              </a:effectLst>
            </a:rPr>
            <a:t>Laboratory Testing</a:t>
          </a:r>
        </a:p>
      </dsp:txBody>
      <dsp:txXfrm>
        <a:off x="559282" y="95027"/>
        <a:ext cx="2954167" cy="364148"/>
      </dsp:txXfrm>
    </dsp:sp>
    <dsp:sp modelId="{D3C98557-4F53-481A-B447-390A0196D9A3}">
      <dsp:nvSpPr>
        <dsp:cNvPr id="0" name=""/>
        <dsp:cNvSpPr/>
      </dsp:nvSpPr>
      <dsp:spPr>
        <a:xfrm>
          <a:off x="246050" y="554204"/>
          <a:ext cx="553695" cy="553695"/>
        </a:xfrm>
        <a:prstGeom prst="ellipse">
          <a:avLst/>
        </a:prstGeom>
        <a:solidFill>
          <a:schemeClr val="accent6">
            <a:shade val="80000"/>
            <a:alpha val="50000"/>
            <a:hueOff val="281519"/>
            <a:satOff val="-14605"/>
            <a:lumOff val="390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01A2DC17-85C3-48E6-97F9-E0384E80DA43}">
      <dsp:nvSpPr>
        <dsp:cNvPr id="0" name=""/>
        <dsp:cNvSpPr/>
      </dsp:nvSpPr>
      <dsp:spPr>
        <a:xfrm>
          <a:off x="559282" y="588232"/>
          <a:ext cx="2954167" cy="48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marL="0" lvl="0" indent="0" algn="l" defTabSz="933450">
            <a:lnSpc>
              <a:spcPct val="90000"/>
            </a:lnSpc>
            <a:spcBef>
              <a:spcPct val="0"/>
            </a:spcBef>
            <a:spcAft>
              <a:spcPct val="35000"/>
            </a:spcAft>
            <a:buNone/>
          </a:pPr>
          <a:r>
            <a:rPr lang="en-US" sz="2100" b="1" kern="1200" cap="none" spc="0" dirty="0">
              <a:ln w="1905"/>
              <a:solidFill>
                <a:schemeClr val="tx1"/>
              </a:solidFill>
              <a:effectLst>
                <a:innerShdw blurRad="69850" dist="43180" dir="5400000">
                  <a:srgbClr val="000000">
                    <a:alpha val="65000"/>
                  </a:srgbClr>
                </a:innerShdw>
              </a:effectLst>
            </a:rPr>
            <a:t>Field Testing &amp; </a:t>
          </a:r>
          <a:r>
            <a:rPr lang="en-US" sz="21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Monitoring</a:t>
          </a:r>
        </a:p>
      </dsp:txBody>
      <dsp:txXfrm>
        <a:off x="559282" y="588232"/>
        <a:ext cx="2954167" cy="48513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825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2"/>
            <a:ext cx="2971800" cy="482521"/>
          </a:xfrm>
          <a:prstGeom prst="rect">
            <a:avLst/>
          </a:prstGeom>
        </p:spPr>
        <p:txBody>
          <a:bodyPr vert="horz" lIns="91440" tIns="45720" rIns="91440" bIns="45720" rtlCol="0"/>
          <a:lstStyle>
            <a:lvl1pPr algn="r">
              <a:defRPr sz="1200"/>
            </a:lvl1pPr>
          </a:lstStyle>
          <a:p>
            <a:fld id="{82F633E5-FD0C-4360-AA76-AA5A26D5515F}" type="datetimeFigureOut">
              <a:rPr lang="en-US" smtClean="0"/>
              <a:pPr/>
              <a:t>12/19/2022</a:t>
            </a:fld>
            <a:endParaRPr lang="en-US"/>
          </a:p>
        </p:txBody>
      </p:sp>
      <p:sp>
        <p:nvSpPr>
          <p:cNvPr id="4" name="Slide Image Placeholder 3"/>
          <p:cNvSpPr>
            <a:spLocks noGrp="1" noRot="1" noChangeAspect="1"/>
          </p:cNvSpPr>
          <p:nvPr>
            <p:ph type="sldImg" idx="2"/>
          </p:nvPr>
        </p:nvSpPr>
        <p:spPr>
          <a:xfrm>
            <a:off x="2176463" y="723900"/>
            <a:ext cx="2505075" cy="3619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83946"/>
            <a:ext cx="5486400" cy="43426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66218"/>
            <a:ext cx="2971800" cy="4825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9166218"/>
            <a:ext cx="2971800" cy="482521"/>
          </a:xfrm>
          <a:prstGeom prst="rect">
            <a:avLst/>
          </a:prstGeom>
        </p:spPr>
        <p:txBody>
          <a:bodyPr vert="horz" lIns="91440" tIns="45720" rIns="91440" bIns="45720" rtlCol="0" anchor="b"/>
          <a:lstStyle>
            <a:lvl1pPr algn="r">
              <a:defRPr sz="1200"/>
            </a:lvl1pPr>
          </a:lstStyle>
          <a:p>
            <a:fld id="{5288653D-79C3-4802-8355-10D4EFC0C669}" type="slidenum">
              <a:rPr lang="en-US" smtClean="0"/>
              <a:pPr/>
              <a:t>‹#›</a:t>
            </a:fld>
            <a:endParaRPr lang="en-US"/>
          </a:p>
        </p:txBody>
      </p:sp>
    </p:spTree>
    <p:extLst>
      <p:ext uri="{BB962C8B-B14F-4D97-AF65-F5344CB8AC3E}">
        <p14:creationId xmlns:p14="http://schemas.microsoft.com/office/powerpoint/2010/main" val="176373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a:t>
            </a:fld>
            <a:endParaRPr lang="en-US"/>
          </a:p>
        </p:txBody>
      </p:sp>
    </p:spTree>
    <p:extLst>
      <p:ext uri="{BB962C8B-B14F-4D97-AF65-F5344CB8AC3E}">
        <p14:creationId xmlns:p14="http://schemas.microsoft.com/office/powerpoint/2010/main" val="418727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10</a:t>
            </a:fld>
            <a:endParaRPr lang="en-US"/>
          </a:p>
        </p:txBody>
      </p:sp>
    </p:spTree>
    <p:extLst>
      <p:ext uri="{BB962C8B-B14F-4D97-AF65-F5344CB8AC3E}">
        <p14:creationId xmlns:p14="http://schemas.microsoft.com/office/powerpoint/2010/main" val="211713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11</a:t>
            </a:fld>
            <a:endParaRPr lang="en-US"/>
          </a:p>
        </p:txBody>
      </p:sp>
    </p:spTree>
    <p:extLst>
      <p:ext uri="{BB962C8B-B14F-4D97-AF65-F5344CB8AC3E}">
        <p14:creationId xmlns:p14="http://schemas.microsoft.com/office/powerpoint/2010/main" val="317771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12</a:t>
            </a:fld>
            <a:endParaRPr lang="en-US"/>
          </a:p>
        </p:txBody>
      </p:sp>
    </p:spTree>
    <p:extLst>
      <p:ext uri="{BB962C8B-B14F-4D97-AF65-F5344CB8AC3E}">
        <p14:creationId xmlns:p14="http://schemas.microsoft.com/office/powerpoint/2010/main" val="378307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13</a:t>
            </a:fld>
            <a:endParaRPr lang="en-US"/>
          </a:p>
        </p:txBody>
      </p:sp>
    </p:spTree>
    <p:extLst>
      <p:ext uri="{BB962C8B-B14F-4D97-AF65-F5344CB8AC3E}">
        <p14:creationId xmlns:p14="http://schemas.microsoft.com/office/powerpoint/2010/main" val="307653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14</a:t>
            </a:fld>
            <a:endParaRPr lang="en-US"/>
          </a:p>
        </p:txBody>
      </p:sp>
    </p:spTree>
    <p:extLst>
      <p:ext uri="{BB962C8B-B14F-4D97-AF65-F5344CB8AC3E}">
        <p14:creationId xmlns:p14="http://schemas.microsoft.com/office/powerpoint/2010/main" val="66546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15</a:t>
            </a:fld>
            <a:endParaRPr lang="en-US"/>
          </a:p>
        </p:txBody>
      </p:sp>
    </p:spTree>
    <p:extLst>
      <p:ext uri="{BB962C8B-B14F-4D97-AF65-F5344CB8AC3E}">
        <p14:creationId xmlns:p14="http://schemas.microsoft.com/office/powerpoint/2010/main" val="1088211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16</a:t>
            </a:fld>
            <a:endParaRPr lang="en-US"/>
          </a:p>
        </p:txBody>
      </p:sp>
    </p:spTree>
    <p:extLst>
      <p:ext uri="{BB962C8B-B14F-4D97-AF65-F5344CB8AC3E}">
        <p14:creationId xmlns:p14="http://schemas.microsoft.com/office/powerpoint/2010/main" val="379331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17</a:t>
            </a:fld>
            <a:endParaRPr lang="en-US"/>
          </a:p>
        </p:txBody>
      </p:sp>
    </p:spTree>
    <p:extLst>
      <p:ext uri="{BB962C8B-B14F-4D97-AF65-F5344CB8AC3E}">
        <p14:creationId xmlns:p14="http://schemas.microsoft.com/office/powerpoint/2010/main" val="1930521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18</a:t>
            </a:fld>
            <a:endParaRPr lang="en-US"/>
          </a:p>
        </p:txBody>
      </p:sp>
    </p:spTree>
    <p:extLst>
      <p:ext uri="{BB962C8B-B14F-4D97-AF65-F5344CB8AC3E}">
        <p14:creationId xmlns:p14="http://schemas.microsoft.com/office/powerpoint/2010/main" val="3585353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19</a:t>
            </a:fld>
            <a:endParaRPr lang="en-US"/>
          </a:p>
        </p:txBody>
      </p:sp>
    </p:spTree>
    <p:extLst>
      <p:ext uri="{BB962C8B-B14F-4D97-AF65-F5344CB8AC3E}">
        <p14:creationId xmlns:p14="http://schemas.microsoft.com/office/powerpoint/2010/main" val="175635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a:t>
            </a:fld>
            <a:endParaRPr lang="en-US"/>
          </a:p>
        </p:txBody>
      </p:sp>
    </p:spTree>
    <p:extLst>
      <p:ext uri="{BB962C8B-B14F-4D97-AF65-F5344CB8AC3E}">
        <p14:creationId xmlns:p14="http://schemas.microsoft.com/office/powerpoint/2010/main" val="3282171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20</a:t>
            </a:fld>
            <a:endParaRPr lang="en-US"/>
          </a:p>
        </p:txBody>
      </p:sp>
    </p:spTree>
    <p:extLst>
      <p:ext uri="{BB962C8B-B14F-4D97-AF65-F5344CB8AC3E}">
        <p14:creationId xmlns:p14="http://schemas.microsoft.com/office/powerpoint/2010/main" val="2095311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21</a:t>
            </a:fld>
            <a:endParaRPr lang="en-US"/>
          </a:p>
        </p:txBody>
      </p:sp>
    </p:spTree>
    <p:extLst>
      <p:ext uri="{BB962C8B-B14F-4D97-AF65-F5344CB8AC3E}">
        <p14:creationId xmlns:p14="http://schemas.microsoft.com/office/powerpoint/2010/main" val="3558796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22</a:t>
            </a:fld>
            <a:endParaRPr lang="en-US"/>
          </a:p>
        </p:txBody>
      </p:sp>
    </p:spTree>
    <p:extLst>
      <p:ext uri="{BB962C8B-B14F-4D97-AF65-F5344CB8AC3E}">
        <p14:creationId xmlns:p14="http://schemas.microsoft.com/office/powerpoint/2010/main" val="182875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23</a:t>
            </a:fld>
            <a:endParaRPr lang="en-US"/>
          </a:p>
        </p:txBody>
      </p:sp>
    </p:spTree>
    <p:extLst>
      <p:ext uri="{BB962C8B-B14F-4D97-AF65-F5344CB8AC3E}">
        <p14:creationId xmlns:p14="http://schemas.microsoft.com/office/powerpoint/2010/main" val="2519744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24</a:t>
            </a:fld>
            <a:endParaRPr lang="en-US"/>
          </a:p>
        </p:txBody>
      </p:sp>
    </p:spTree>
    <p:extLst>
      <p:ext uri="{BB962C8B-B14F-4D97-AF65-F5344CB8AC3E}">
        <p14:creationId xmlns:p14="http://schemas.microsoft.com/office/powerpoint/2010/main" val="333578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25</a:t>
            </a:fld>
            <a:endParaRPr lang="en-US"/>
          </a:p>
        </p:txBody>
      </p:sp>
    </p:spTree>
    <p:extLst>
      <p:ext uri="{BB962C8B-B14F-4D97-AF65-F5344CB8AC3E}">
        <p14:creationId xmlns:p14="http://schemas.microsoft.com/office/powerpoint/2010/main" val="3972962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26</a:t>
            </a:fld>
            <a:endParaRPr lang="en-US"/>
          </a:p>
        </p:txBody>
      </p:sp>
    </p:spTree>
    <p:extLst>
      <p:ext uri="{BB962C8B-B14F-4D97-AF65-F5344CB8AC3E}">
        <p14:creationId xmlns:p14="http://schemas.microsoft.com/office/powerpoint/2010/main" val="4022706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27</a:t>
            </a:fld>
            <a:endParaRPr lang="en-US" dirty="0"/>
          </a:p>
        </p:txBody>
      </p:sp>
    </p:spTree>
    <p:extLst>
      <p:ext uri="{BB962C8B-B14F-4D97-AF65-F5344CB8AC3E}">
        <p14:creationId xmlns:p14="http://schemas.microsoft.com/office/powerpoint/2010/main" val="2404393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28</a:t>
            </a:fld>
            <a:endParaRPr lang="en-US" dirty="0"/>
          </a:p>
        </p:txBody>
      </p:sp>
    </p:spTree>
    <p:extLst>
      <p:ext uri="{BB962C8B-B14F-4D97-AF65-F5344CB8AC3E}">
        <p14:creationId xmlns:p14="http://schemas.microsoft.com/office/powerpoint/2010/main" val="3874798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29</a:t>
            </a:fld>
            <a:endParaRPr lang="en-US" dirty="0"/>
          </a:p>
        </p:txBody>
      </p:sp>
    </p:spTree>
    <p:extLst>
      <p:ext uri="{BB962C8B-B14F-4D97-AF65-F5344CB8AC3E}">
        <p14:creationId xmlns:p14="http://schemas.microsoft.com/office/powerpoint/2010/main" val="144084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a:t>
            </a:fld>
            <a:endParaRPr lang="en-US"/>
          </a:p>
        </p:txBody>
      </p:sp>
    </p:spTree>
    <p:extLst>
      <p:ext uri="{BB962C8B-B14F-4D97-AF65-F5344CB8AC3E}">
        <p14:creationId xmlns:p14="http://schemas.microsoft.com/office/powerpoint/2010/main" val="2761259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30</a:t>
            </a:fld>
            <a:endParaRPr lang="en-US" dirty="0"/>
          </a:p>
        </p:txBody>
      </p:sp>
    </p:spTree>
    <p:extLst>
      <p:ext uri="{BB962C8B-B14F-4D97-AF65-F5344CB8AC3E}">
        <p14:creationId xmlns:p14="http://schemas.microsoft.com/office/powerpoint/2010/main" val="1218626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31</a:t>
            </a:fld>
            <a:endParaRPr lang="en-US" dirty="0"/>
          </a:p>
        </p:txBody>
      </p:sp>
    </p:spTree>
    <p:extLst>
      <p:ext uri="{BB962C8B-B14F-4D97-AF65-F5344CB8AC3E}">
        <p14:creationId xmlns:p14="http://schemas.microsoft.com/office/powerpoint/2010/main" val="2498871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32</a:t>
            </a:fld>
            <a:endParaRPr lang="en-US"/>
          </a:p>
        </p:txBody>
      </p:sp>
    </p:spTree>
    <p:extLst>
      <p:ext uri="{BB962C8B-B14F-4D97-AF65-F5344CB8AC3E}">
        <p14:creationId xmlns:p14="http://schemas.microsoft.com/office/powerpoint/2010/main" val="1842495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33</a:t>
            </a:fld>
            <a:endParaRPr lang="en-US"/>
          </a:p>
        </p:txBody>
      </p:sp>
    </p:spTree>
    <p:extLst>
      <p:ext uri="{BB962C8B-B14F-4D97-AF65-F5344CB8AC3E}">
        <p14:creationId xmlns:p14="http://schemas.microsoft.com/office/powerpoint/2010/main" val="1002438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34</a:t>
            </a:fld>
            <a:endParaRPr lang="en-US"/>
          </a:p>
        </p:txBody>
      </p:sp>
    </p:spTree>
    <p:extLst>
      <p:ext uri="{BB962C8B-B14F-4D97-AF65-F5344CB8AC3E}">
        <p14:creationId xmlns:p14="http://schemas.microsoft.com/office/powerpoint/2010/main" val="3714036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35</a:t>
            </a:fld>
            <a:endParaRPr lang="en-US"/>
          </a:p>
        </p:txBody>
      </p:sp>
    </p:spTree>
    <p:extLst>
      <p:ext uri="{BB962C8B-B14F-4D97-AF65-F5344CB8AC3E}">
        <p14:creationId xmlns:p14="http://schemas.microsoft.com/office/powerpoint/2010/main" val="3711702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36</a:t>
            </a:fld>
            <a:endParaRPr lang="en-US"/>
          </a:p>
        </p:txBody>
      </p:sp>
    </p:spTree>
    <p:extLst>
      <p:ext uri="{BB962C8B-B14F-4D97-AF65-F5344CB8AC3E}">
        <p14:creationId xmlns:p14="http://schemas.microsoft.com/office/powerpoint/2010/main" val="2248207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37</a:t>
            </a:fld>
            <a:endParaRPr lang="en-US"/>
          </a:p>
        </p:txBody>
      </p:sp>
    </p:spTree>
    <p:extLst>
      <p:ext uri="{BB962C8B-B14F-4D97-AF65-F5344CB8AC3E}">
        <p14:creationId xmlns:p14="http://schemas.microsoft.com/office/powerpoint/2010/main" val="2462844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38</a:t>
            </a:fld>
            <a:endParaRPr lang="en-US"/>
          </a:p>
        </p:txBody>
      </p:sp>
    </p:spTree>
    <p:extLst>
      <p:ext uri="{BB962C8B-B14F-4D97-AF65-F5344CB8AC3E}">
        <p14:creationId xmlns:p14="http://schemas.microsoft.com/office/powerpoint/2010/main" val="3844341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39</a:t>
            </a:fld>
            <a:endParaRPr lang="en-US"/>
          </a:p>
        </p:txBody>
      </p:sp>
    </p:spTree>
    <p:extLst>
      <p:ext uri="{BB962C8B-B14F-4D97-AF65-F5344CB8AC3E}">
        <p14:creationId xmlns:p14="http://schemas.microsoft.com/office/powerpoint/2010/main" val="45506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a:t>
            </a:fld>
            <a:endParaRPr lang="en-US"/>
          </a:p>
        </p:txBody>
      </p:sp>
    </p:spTree>
    <p:extLst>
      <p:ext uri="{BB962C8B-B14F-4D97-AF65-F5344CB8AC3E}">
        <p14:creationId xmlns:p14="http://schemas.microsoft.com/office/powerpoint/2010/main" val="1425692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40</a:t>
            </a:fld>
            <a:endParaRPr lang="en-US"/>
          </a:p>
        </p:txBody>
      </p:sp>
    </p:spTree>
    <p:extLst>
      <p:ext uri="{BB962C8B-B14F-4D97-AF65-F5344CB8AC3E}">
        <p14:creationId xmlns:p14="http://schemas.microsoft.com/office/powerpoint/2010/main" val="1104926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41</a:t>
            </a:fld>
            <a:endParaRPr lang="en-US"/>
          </a:p>
        </p:txBody>
      </p:sp>
    </p:spTree>
    <p:extLst>
      <p:ext uri="{BB962C8B-B14F-4D97-AF65-F5344CB8AC3E}">
        <p14:creationId xmlns:p14="http://schemas.microsoft.com/office/powerpoint/2010/main" val="642117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42</a:t>
            </a:fld>
            <a:endParaRPr lang="en-US"/>
          </a:p>
        </p:txBody>
      </p:sp>
    </p:spTree>
    <p:extLst>
      <p:ext uri="{BB962C8B-B14F-4D97-AF65-F5344CB8AC3E}">
        <p14:creationId xmlns:p14="http://schemas.microsoft.com/office/powerpoint/2010/main" val="1850157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43</a:t>
            </a:fld>
            <a:endParaRPr lang="en-US"/>
          </a:p>
        </p:txBody>
      </p:sp>
    </p:spTree>
    <p:extLst>
      <p:ext uri="{BB962C8B-B14F-4D97-AF65-F5344CB8AC3E}">
        <p14:creationId xmlns:p14="http://schemas.microsoft.com/office/powerpoint/2010/main" val="3013645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44</a:t>
            </a:fld>
            <a:endParaRPr lang="en-US"/>
          </a:p>
        </p:txBody>
      </p:sp>
    </p:spTree>
    <p:extLst>
      <p:ext uri="{BB962C8B-B14F-4D97-AF65-F5344CB8AC3E}">
        <p14:creationId xmlns:p14="http://schemas.microsoft.com/office/powerpoint/2010/main" val="1233514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45</a:t>
            </a:fld>
            <a:endParaRPr lang="en-US"/>
          </a:p>
        </p:txBody>
      </p:sp>
    </p:spTree>
    <p:extLst>
      <p:ext uri="{BB962C8B-B14F-4D97-AF65-F5344CB8AC3E}">
        <p14:creationId xmlns:p14="http://schemas.microsoft.com/office/powerpoint/2010/main" val="2841126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46</a:t>
            </a:fld>
            <a:endParaRPr lang="en-US"/>
          </a:p>
        </p:txBody>
      </p:sp>
    </p:spTree>
    <p:extLst>
      <p:ext uri="{BB962C8B-B14F-4D97-AF65-F5344CB8AC3E}">
        <p14:creationId xmlns:p14="http://schemas.microsoft.com/office/powerpoint/2010/main" val="3399720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47</a:t>
            </a:fld>
            <a:endParaRPr lang="en-US"/>
          </a:p>
        </p:txBody>
      </p:sp>
    </p:spTree>
    <p:extLst>
      <p:ext uri="{BB962C8B-B14F-4D97-AF65-F5344CB8AC3E}">
        <p14:creationId xmlns:p14="http://schemas.microsoft.com/office/powerpoint/2010/main" val="17243397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48</a:t>
            </a:fld>
            <a:endParaRPr lang="en-US"/>
          </a:p>
        </p:txBody>
      </p:sp>
    </p:spTree>
    <p:extLst>
      <p:ext uri="{BB962C8B-B14F-4D97-AF65-F5344CB8AC3E}">
        <p14:creationId xmlns:p14="http://schemas.microsoft.com/office/powerpoint/2010/main" val="2600612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49</a:t>
            </a:fld>
            <a:endParaRPr lang="en-US"/>
          </a:p>
        </p:txBody>
      </p:sp>
    </p:spTree>
    <p:extLst>
      <p:ext uri="{BB962C8B-B14F-4D97-AF65-F5344CB8AC3E}">
        <p14:creationId xmlns:p14="http://schemas.microsoft.com/office/powerpoint/2010/main" val="375001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5</a:t>
            </a:fld>
            <a:endParaRPr lang="en-US"/>
          </a:p>
        </p:txBody>
      </p:sp>
    </p:spTree>
    <p:extLst>
      <p:ext uri="{BB962C8B-B14F-4D97-AF65-F5344CB8AC3E}">
        <p14:creationId xmlns:p14="http://schemas.microsoft.com/office/powerpoint/2010/main" val="3861636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50</a:t>
            </a:fld>
            <a:endParaRPr lang="en-US"/>
          </a:p>
        </p:txBody>
      </p:sp>
    </p:spTree>
    <p:extLst>
      <p:ext uri="{BB962C8B-B14F-4D97-AF65-F5344CB8AC3E}">
        <p14:creationId xmlns:p14="http://schemas.microsoft.com/office/powerpoint/2010/main" val="1599791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51</a:t>
            </a:fld>
            <a:endParaRPr lang="en-US"/>
          </a:p>
        </p:txBody>
      </p:sp>
    </p:spTree>
    <p:extLst>
      <p:ext uri="{BB962C8B-B14F-4D97-AF65-F5344CB8AC3E}">
        <p14:creationId xmlns:p14="http://schemas.microsoft.com/office/powerpoint/2010/main" val="42281573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52</a:t>
            </a:fld>
            <a:endParaRPr lang="en-US"/>
          </a:p>
        </p:txBody>
      </p:sp>
    </p:spTree>
    <p:extLst>
      <p:ext uri="{BB962C8B-B14F-4D97-AF65-F5344CB8AC3E}">
        <p14:creationId xmlns:p14="http://schemas.microsoft.com/office/powerpoint/2010/main" val="4200666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53</a:t>
            </a:fld>
            <a:endParaRPr lang="en-US"/>
          </a:p>
        </p:txBody>
      </p:sp>
    </p:spTree>
    <p:extLst>
      <p:ext uri="{BB962C8B-B14F-4D97-AF65-F5344CB8AC3E}">
        <p14:creationId xmlns:p14="http://schemas.microsoft.com/office/powerpoint/2010/main" val="42934311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54</a:t>
            </a:fld>
            <a:endParaRPr lang="en-US"/>
          </a:p>
        </p:txBody>
      </p:sp>
    </p:spTree>
    <p:extLst>
      <p:ext uri="{BB962C8B-B14F-4D97-AF65-F5344CB8AC3E}">
        <p14:creationId xmlns:p14="http://schemas.microsoft.com/office/powerpoint/2010/main" val="11003762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55</a:t>
            </a:fld>
            <a:endParaRPr lang="en-US"/>
          </a:p>
        </p:txBody>
      </p:sp>
    </p:spTree>
    <p:extLst>
      <p:ext uri="{BB962C8B-B14F-4D97-AF65-F5344CB8AC3E}">
        <p14:creationId xmlns:p14="http://schemas.microsoft.com/office/powerpoint/2010/main" val="1351948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56</a:t>
            </a:fld>
            <a:endParaRPr lang="en-US"/>
          </a:p>
        </p:txBody>
      </p:sp>
    </p:spTree>
    <p:extLst>
      <p:ext uri="{BB962C8B-B14F-4D97-AF65-F5344CB8AC3E}">
        <p14:creationId xmlns:p14="http://schemas.microsoft.com/office/powerpoint/2010/main" val="166612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6</a:t>
            </a:fld>
            <a:endParaRPr lang="en-US"/>
          </a:p>
        </p:txBody>
      </p:sp>
    </p:spTree>
    <p:extLst>
      <p:ext uri="{BB962C8B-B14F-4D97-AF65-F5344CB8AC3E}">
        <p14:creationId xmlns:p14="http://schemas.microsoft.com/office/powerpoint/2010/main" val="90082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7</a:t>
            </a:fld>
            <a:endParaRPr lang="en-US"/>
          </a:p>
        </p:txBody>
      </p:sp>
    </p:spTree>
    <p:extLst>
      <p:ext uri="{BB962C8B-B14F-4D97-AF65-F5344CB8AC3E}">
        <p14:creationId xmlns:p14="http://schemas.microsoft.com/office/powerpoint/2010/main" val="159080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8</a:t>
            </a:fld>
            <a:endParaRPr lang="en-US"/>
          </a:p>
        </p:txBody>
      </p:sp>
    </p:spTree>
    <p:extLst>
      <p:ext uri="{BB962C8B-B14F-4D97-AF65-F5344CB8AC3E}">
        <p14:creationId xmlns:p14="http://schemas.microsoft.com/office/powerpoint/2010/main" val="58343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723900"/>
            <a:ext cx="2505075" cy="3619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8653D-79C3-4802-8355-10D4EFC0C669}" type="slidenum">
              <a:rPr lang="en-US" smtClean="0"/>
              <a:pPr/>
              <a:t>9</a:t>
            </a:fld>
            <a:endParaRPr lang="en-US"/>
          </a:p>
        </p:txBody>
      </p:sp>
    </p:spTree>
    <p:extLst>
      <p:ext uri="{BB962C8B-B14F-4D97-AF65-F5344CB8AC3E}">
        <p14:creationId xmlns:p14="http://schemas.microsoft.com/office/powerpoint/2010/main" val="355542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3824817"/>
            <a:ext cx="2678906" cy="608118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4" y="-1334"/>
            <a:ext cx="6859785" cy="9907336"/>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612836" y="2499471"/>
            <a:ext cx="4236467" cy="1739553"/>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909208" y="3569116"/>
            <a:ext cx="4883348" cy="475596"/>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E7031-B338-4118-B3FA-5D9665ED0B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E7031-B338-4118-B3FA-5D9665ED0B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6757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2900" y="396701"/>
            <a:ext cx="4514850" cy="6757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E7031-B338-4118-B3FA-5D9665ED0B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E7031-B338-4118-B3FA-5D9665ED0B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1784" y="-1334"/>
            <a:ext cx="6859785" cy="9907336"/>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3824817"/>
            <a:ext cx="2678906" cy="6081183"/>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14549" y="2494176"/>
            <a:ext cx="4238244" cy="1744180"/>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912114" y="3565328"/>
            <a:ext cx="4882896" cy="4754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E7031-B338-4118-B3FA-5D9665ED0B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7220" y="1584960"/>
            <a:ext cx="2400300" cy="536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25012" y="1584960"/>
            <a:ext cx="2400300" cy="536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E7031-B338-4118-B3FA-5D9665ED0B7D}"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84960"/>
            <a:ext cx="2400300" cy="792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614363" y="2458225"/>
            <a:ext cx="2400300" cy="4490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25012" y="1584960"/>
            <a:ext cx="2400300" cy="792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3525012" y="2458225"/>
            <a:ext cx="2400300" cy="4490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E7031-B338-4118-B3FA-5D9665ED0B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E7031-B338-4118-B3FA-5D9665ED0B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E7031-B338-4118-B3FA-5D9665ED0B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3824817"/>
            <a:ext cx="2678906" cy="608118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2056208" y="2056211"/>
            <a:ext cx="9906000" cy="579358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588698" y="2276595"/>
            <a:ext cx="3909060" cy="157361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3562165" y="3782873"/>
            <a:ext cx="2855834" cy="48023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973466" y="3254890"/>
            <a:ext cx="4346070" cy="900342"/>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9EE7031-B338-4118-B3FA-5D9665ED0B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1521620" y="0"/>
            <a:ext cx="5336381" cy="9906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3824817"/>
            <a:ext cx="2678906" cy="608118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7291917"/>
            <a:ext cx="2678906" cy="261408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503398" y="2480836"/>
            <a:ext cx="4114800" cy="1252975"/>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857611" y="3149653"/>
            <a:ext cx="4572409" cy="106984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1EA0AA-F271-4827-ACA6-EA8D0DCABC43}"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E7031-B338-4118-B3FA-5D9665ED0B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1786" y="7295360"/>
            <a:ext cx="2680693" cy="26106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4" y="7296313"/>
            <a:ext cx="6859785" cy="260969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7221" y="528320"/>
            <a:ext cx="5640705" cy="792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17221" y="1589798"/>
            <a:ext cx="5640705" cy="51708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150876" y="8479536"/>
            <a:ext cx="1632204" cy="290576"/>
          </a:xfrm>
          <a:prstGeom prst="rect">
            <a:avLst/>
          </a:prstGeom>
        </p:spPr>
        <p:txBody>
          <a:bodyPr vert="horz" lIns="91440" tIns="45720" rIns="91440" bIns="45720" rtlCol="0" anchor="ctr"/>
          <a:lstStyle>
            <a:lvl1pPr algn="l">
              <a:defRPr sz="1200">
                <a:solidFill>
                  <a:srgbClr val="FFFFFF"/>
                </a:solidFill>
              </a:defRPr>
            </a:lvl1pPr>
          </a:lstStyle>
          <a:p>
            <a:fld id="{D51EA0AA-F271-4827-ACA6-EA8D0DCABC43}" type="datetimeFigureOut">
              <a:rPr lang="en-US" smtClean="0"/>
              <a:pPr/>
              <a:t>12/19/2022</a:t>
            </a:fld>
            <a:endParaRPr lang="en-US"/>
          </a:p>
        </p:txBody>
      </p:sp>
      <p:sp>
        <p:nvSpPr>
          <p:cNvPr id="5" name="Footer Placeholder 4"/>
          <p:cNvSpPr>
            <a:spLocks noGrp="1"/>
          </p:cNvSpPr>
          <p:nvPr>
            <p:ph type="ftr" sz="quarter" idx="3"/>
          </p:nvPr>
        </p:nvSpPr>
        <p:spPr>
          <a:xfrm>
            <a:off x="2638136" y="9078510"/>
            <a:ext cx="3543300" cy="3962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6300779" y="8913410"/>
            <a:ext cx="377190" cy="72644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9EE7031-B338-4118-B3FA-5D9665ED0B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Colors" Target="../diagrams/colors1.xml"/><Relationship Id="rId18" Type="http://schemas.openxmlformats.org/officeDocument/2006/relationships/diagramColors" Target="../diagrams/colors2.xml"/><Relationship Id="rId3" Type="http://schemas.openxmlformats.org/officeDocument/2006/relationships/image" Target="../media/image3.jpeg"/><Relationship Id="rId21" Type="http://schemas.openxmlformats.org/officeDocument/2006/relationships/image" Target="../media/image10.jpeg"/><Relationship Id="rId7" Type="http://schemas.openxmlformats.org/officeDocument/2006/relationships/image" Target="../media/image6.jpeg"/><Relationship Id="rId12" Type="http://schemas.openxmlformats.org/officeDocument/2006/relationships/diagramQuickStyle" Target="../diagrams/quickStyle1.xml"/><Relationship Id="rId17" Type="http://schemas.openxmlformats.org/officeDocument/2006/relationships/diagramQuickStyle" Target="../diagrams/quickStyle2.xml"/><Relationship Id="rId2" Type="http://schemas.openxmlformats.org/officeDocument/2006/relationships/notesSlide" Target="../notesSlides/notesSlide1.xml"/><Relationship Id="rId16" Type="http://schemas.openxmlformats.org/officeDocument/2006/relationships/diagramLayout" Target="../diagrams/layout2.xml"/><Relationship Id="rId20"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diagramLayout" Target="../diagrams/layout1.xml"/><Relationship Id="rId5" Type="http://schemas.openxmlformats.org/officeDocument/2006/relationships/image" Target="../media/image5.jpeg"/><Relationship Id="rId15" Type="http://schemas.openxmlformats.org/officeDocument/2006/relationships/diagramData" Target="../diagrams/data2.xml"/><Relationship Id="rId10" Type="http://schemas.openxmlformats.org/officeDocument/2006/relationships/diagramData" Target="../diagrams/data1.xml"/><Relationship Id="rId19" Type="http://schemas.microsoft.com/office/2007/relationships/diagramDrawing" Target="../diagrams/drawing2.xml"/><Relationship Id="rId4" Type="http://schemas.openxmlformats.org/officeDocument/2006/relationships/image" Target="../media/image4.jpeg"/><Relationship Id="rId9" Type="http://schemas.openxmlformats.org/officeDocument/2006/relationships/image" Target="../media/image8.png"/><Relationship Id="rId14"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9.jp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2.JP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4.JP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91344" y="233223"/>
            <a:ext cx="4681089" cy="954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dirty="0">
                <a:ln w="1905"/>
                <a:solidFill>
                  <a:schemeClr val="accent3">
                    <a:lumMod val="75000"/>
                  </a:schemeClr>
                </a:solidFill>
                <a:effectLst>
                  <a:innerShdw blurRad="69850" dist="43180" dir="5400000">
                    <a:srgbClr val="000000">
                      <a:alpha val="65000"/>
                    </a:srgbClr>
                  </a:innerShdw>
                </a:effectLst>
                <a:latin typeface="Aharoni" pitchFamily="2" charset="-79"/>
                <a:cs typeface="Aharoni" pitchFamily="2" charset="-79"/>
              </a:rPr>
              <a:t>AL BARAHA</a:t>
            </a:r>
          </a:p>
          <a:p>
            <a:r>
              <a:rPr lang="en-US" sz="2400" b="1" dirty="0">
                <a:ln w="1905"/>
                <a:solidFill>
                  <a:schemeClr val="bg2">
                    <a:lumMod val="90000"/>
                  </a:schemeClr>
                </a:solidFill>
                <a:effectLst>
                  <a:innerShdw blurRad="69850" dist="43180" dir="5400000">
                    <a:srgbClr val="000000">
                      <a:alpha val="65000"/>
                    </a:srgbClr>
                  </a:innerShdw>
                </a:effectLst>
                <a:latin typeface="Aharoni" pitchFamily="2" charset="-79"/>
                <a:cs typeface="Aharoni" pitchFamily="2" charset="-79"/>
              </a:rPr>
              <a:t>TECHNICAL  LABORATORIES</a:t>
            </a:r>
          </a:p>
        </p:txBody>
      </p:sp>
      <p:sp>
        <p:nvSpPr>
          <p:cNvPr id="29" name="TextBox 28"/>
          <p:cNvSpPr txBox="1"/>
          <p:nvPr/>
        </p:nvSpPr>
        <p:spPr>
          <a:xfrm>
            <a:off x="3736764" y="8062913"/>
            <a:ext cx="3010752" cy="1277273"/>
          </a:xfrm>
          <a:prstGeom prst="rect">
            <a:avLst/>
          </a:prstGeom>
          <a:noFill/>
        </p:spPr>
        <p:txBody>
          <a:bodyPr wrap="square" rtlCol="0">
            <a:spAutoFit/>
          </a:bodyPr>
          <a:lstStyle/>
          <a:p>
            <a:pPr algn="just"/>
            <a:r>
              <a:rPr lang="en-US" sz="1100" b="1" dirty="0">
                <a:solidFill>
                  <a:schemeClr val="bg1"/>
                </a:solidFill>
              </a:rPr>
              <a:t>BATLABs provides advanced engineering services in Material Testing, QA/QC Management and Project Troubleshooting.</a:t>
            </a:r>
          </a:p>
          <a:p>
            <a:pPr algn="just"/>
            <a:endParaRPr lang="en-US" sz="1100" dirty="0"/>
          </a:p>
          <a:p>
            <a:pPr algn="just"/>
            <a:r>
              <a:rPr lang="en-US" sz="1100" b="1" dirty="0">
                <a:solidFill>
                  <a:schemeClr val="bg1"/>
                </a:solidFill>
              </a:rPr>
              <a:t>BATLABs’ goal is to take part in the Customers’ aim to provide a safe and reliable construction through timely and accurate testing services.</a:t>
            </a:r>
          </a:p>
        </p:txBody>
      </p:sp>
      <p:grpSp>
        <p:nvGrpSpPr>
          <p:cNvPr id="30" name="Group 29"/>
          <p:cNvGrpSpPr/>
          <p:nvPr/>
        </p:nvGrpSpPr>
        <p:grpSpPr>
          <a:xfrm>
            <a:off x="1875108" y="6149049"/>
            <a:ext cx="4805413" cy="3276399"/>
            <a:chOff x="1841427" y="6408322"/>
            <a:chExt cx="4871579" cy="3276398"/>
          </a:xfrm>
        </p:grpSpPr>
        <p:pic>
          <p:nvPicPr>
            <p:cNvPr id="10" name="Picture 7" descr="C:\Documents and Settings\diasy\My Documents\My Pictures\CIMG0621 012_0002.jpg"/>
            <p:cNvPicPr>
              <a:picLocks noChangeArrowheads="1"/>
            </p:cNvPicPr>
            <p:nvPr/>
          </p:nvPicPr>
          <p:blipFill>
            <a:blip r:embed="rId3" cstate="print">
              <a:lum bright="-40000"/>
            </a:blip>
            <a:srcRect/>
            <a:stretch>
              <a:fillRect/>
            </a:stretch>
          </p:blipFill>
          <p:spPr bwMode="auto">
            <a:xfrm>
              <a:off x="3825150" y="6408323"/>
              <a:ext cx="1344428" cy="1358490"/>
            </a:xfrm>
            <a:prstGeom prst="cube">
              <a:avLst/>
            </a:prstGeom>
            <a:noFill/>
            <a:ln w="19050">
              <a:solidFill>
                <a:srgbClr val="140B04"/>
              </a:solidFill>
            </a:ln>
          </p:spPr>
        </p:pic>
        <p:pic>
          <p:nvPicPr>
            <p:cNvPr id="12" name="Picture 6" descr="C:\Documents and Settings\diasy\My Documents\My Pictures\sampling avoid.jpg"/>
            <p:cNvPicPr>
              <a:picLocks noChangeArrowheads="1"/>
            </p:cNvPicPr>
            <p:nvPr/>
          </p:nvPicPr>
          <p:blipFill>
            <a:blip r:embed="rId4" cstate="print"/>
            <a:srcRect/>
            <a:stretch>
              <a:fillRect/>
            </a:stretch>
          </p:blipFill>
          <p:spPr bwMode="auto">
            <a:xfrm>
              <a:off x="1841427" y="8236920"/>
              <a:ext cx="1566697" cy="1447800"/>
            </a:xfrm>
            <a:prstGeom prst="cube">
              <a:avLst/>
            </a:prstGeom>
            <a:noFill/>
            <a:ln w="19050">
              <a:solidFill>
                <a:srgbClr val="140B04"/>
              </a:solidFill>
            </a:ln>
          </p:spPr>
        </p:pic>
        <p:pic>
          <p:nvPicPr>
            <p:cNvPr id="26" name="Picture 25" descr="Batlabs _0.tmp"/>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000"/>
                      </a14:imgEffect>
                    </a14:imgLayer>
                  </a14:imgProps>
                </a:ext>
              </a:extLst>
            </a:blip>
            <a:stretch>
              <a:fillRect/>
            </a:stretch>
          </p:blipFill>
          <p:spPr>
            <a:xfrm>
              <a:off x="5357277" y="6408322"/>
              <a:ext cx="1355729" cy="1318549"/>
            </a:xfrm>
            <a:prstGeom prst="cube">
              <a:avLst/>
            </a:prstGeom>
            <a:ln>
              <a:solidFill>
                <a:srgbClr val="000000"/>
              </a:solidFill>
            </a:ln>
          </p:spPr>
        </p:pic>
      </p:grpSp>
      <p:grpSp>
        <p:nvGrpSpPr>
          <p:cNvPr id="35" name="Group 34"/>
          <p:cNvGrpSpPr/>
          <p:nvPr/>
        </p:nvGrpSpPr>
        <p:grpSpPr>
          <a:xfrm>
            <a:off x="130729" y="1608819"/>
            <a:ext cx="1790311" cy="8525781"/>
            <a:chOff x="222191" y="3384217"/>
            <a:chExt cx="1981200" cy="7440615"/>
          </a:xfrm>
        </p:grpSpPr>
        <p:sp>
          <p:nvSpPr>
            <p:cNvPr id="33" name="TextBox 32"/>
            <p:cNvSpPr txBox="1"/>
            <p:nvPr/>
          </p:nvSpPr>
          <p:spPr>
            <a:xfrm>
              <a:off x="222191" y="8427554"/>
              <a:ext cx="1981200" cy="2397278"/>
            </a:xfrm>
            <a:prstGeom prst="rect">
              <a:avLst/>
            </a:prstGeom>
            <a:noFill/>
          </p:spPr>
          <p:txBody>
            <a:bodyPr wrap="square" rtlCol="0">
              <a:spAutoFit/>
            </a:bodyPr>
            <a:lstStyle/>
            <a:p>
              <a:pPr algn="ctr"/>
              <a:r>
                <a:rPr lang="en-US" sz="1100" b="1" u="sng" dirty="0">
                  <a:solidFill>
                    <a:schemeClr val="tx1">
                      <a:lumMod val="85000"/>
                      <a:lumOff val="15000"/>
                    </a:schemeClr>
                  </a:solidFill>
                </a:rPr>
                <a:t>CONTACT DETAILS:</a:t>
              </a:r>
            </a:p>
            <a:p>
              <a:pPr algn="ctr"/>
              <a:endParaRPr lang="en-US" sz="1100" b="1" u="sng" dirty="0">
                <a:solidFill>
                  <a:schemeClr val="tx1">
                    <a:lumMod val="85000"/>
                    <a:lumOff val="15000"/>
                  </a:schemeClr>
                </a:solidFill>
              </a:endParaRPr>
            </a:p>
            <a:p>
              <a:pPr algn="ctr"/>
              <a:r>
                <a:rPr lang="en-US" sz="1050" b="1" dirty="0">
                  <a:solidFill>
                    <a:schemeClr val="tx1">
                      <a:lumMod val="85000"/>
                      <a:lumOff val="15000"/>
                    </a:schemeClr>
                  </a:solidFill>
                </a:rPr>
                <a:t>Al </a:t>
              </a:r>
              <a:r>
                <a:rPr lang="en-US" sz="1050" b="1" dirty="0" err="1">
                  <a:solidFill>
                    <a:schemeClr val="tx1">
                      <a:lumMod val="85000"/>
                      <a:lumOff val="15000"/>
                    </a:schemeClr>
                  </a:solidFill>
                </a:rPr>
                <a:t>Kassarat</a:t>
              </a:r>
              <a:r>
                <a:rPr lang="en-US" sz="1050" b="1" dirty="0">
                  <a:solidFill>
                    <a:schemeClr val="tx1">
                      <a:lumMod val="85000"/>
                      <a:lumOff val="15000"/>
                    </a:schemeClr>
                  </a:solidFill>
                </a:rPr>
                <a:t> , St. 41 (Intersection)</a:t>
              </a:r>
            </a:p>
            <a:p>
              <a:pPr algn="ctr"/>
              <a:r>
                <a:rPr lang="en-US" sz="1050" b="1" dirty="0">
                  <a:solidFill>
                    <a:schemeClr val="tx1">
                      <a:lumMod val="85000"/>
                      <a:lumOff val="15000"/>
                    </a:schemeClr>
                  </a:solidFill>
                </a:rPr>
                <a:t>Bldg. 263, Zone 57</a:t>
              </a:r>
            </a:p>
            <a:p>
              <a:pPr algn="ctr"/>
              <a:r>
                <a:rPr lang="en-US" sz="1050" b="1" dirty="0">
                  <a:solidFill>
                    <a:schemeClr val="tx1">
                      <a:lumMod val="85000"/>
                      <a:lumOff val="15000"/>
                    </a:schemeClr>
                  </a:solidFill>
                </a:rPr>
                <a:t>Industrial Area</a:t>
              </a:r>
            </a:p>
            <a:p>
              <a:pPr algn="ctr"/>
              <a:r>
                <a:rPr lang="en-US" sz="1050" b="1" dirty="0">
                  <a:solidFill>
                    <a:schemeClr val="tx1">
                      <a:lumMod val="85000"/>
                      <a:lumOff val="15000"/>
                    </a:schemeClr>
                  </a:solidFill>
                </a:rPr>
                <a:t>Doha, Qatar</a:t>
              </a:r>
            </a:p>
            <a:p>
              <a:pPr algn="ctr"/>
              <a:endParaRPr lang="en-US" sz="1050" b="1" dirty="0">
                <a:solidFill>
                  <a:schemeClr val="tx1">
                    <a:lumMod val="85000"/>
                    <a:lumOff val="15000"/>
                  </a:schemeClr>
                </a:solidFill>
              </a:endParaRPr>
            </a:p>
            <a:p>
              <a:pPr algn="ctr"/>
              <a:r>
                <a:rPr lang="en-US" sz="1050" b="1" dirty="0">
                  <a:solidFill>
                    <a:schemeClr val="tx1">
                      <a:lumMod val="85000"/>
                      <a:lumOff val="15000"/>
                    </a:schemeClr>
                  </a:solidFill>
                </a:rPr>
                <a:t>P.O Box 40572</a:t>
              </a:r>
            </a:p>
            <a:p>
              <a:pPr algn="ctr"/>
              <a:r>
                <a:rPr lang="en-US" sz="1050" b="1" dirty="0">
                  <a:solidFill>
                    <a:schemeClr val="tx1">
                      <a:lumMod val="85000"/>
                      <a:lumOff val="15000"/>
                    </a:schemeClr>
                  </a:solidFill>
                </a:rPr>
                <a:t>Tel. No. +974 44501701</a:t>
              </a:r>
            </a:p>
            <a:p>
              <a:pPr algn="ctr"/>
              <a:r>
                <a:rPr lang="en-US" sz="1050" b="1" dirty="0">
                  <a:solidFill>
                    <a:schemeClr val="tx1">
                      <a:lumMod val="85000"/>
                      <a:lumOff val="15000"/>
                    </a:schemeClr>
                  </a:solidFill>
                </a:rPr>
                <a:t>Fax No. +974 44509326</a:t>
              </a:r>
            </a:p>
            <a:p>
              <a:pPr algn="ctr"/>
              <a:r>
                <a:rPr lang="en-US" sz="1050" b="1" dirty="0">
                  <a:solidFill>
                    <a:schemeClr val="tx1">
                      <a:lumMod val="85000"/>
                      <a:lumOff val="15000"/>
                    </a:schemeClr>
                  </a:solidFill>
                </a:rPr>
                <a:t>Email: info@bat-labs.com</a:t>
              </a:r>
            </a:p>
            <a:p>
              <a:pPr algn="ctr"/>
              <a:r>
                <a:rPr lang="en-US" sz="1050" b="1" dirty="0">
                  <a:solidFill>
                    <a:schemeClr val="tx1">
                      <a:lumMod val="85000"/>
                      <a:lumOff val="15000"/>
                    </a:schemeClr>
                  </a:solidFill>
                </a:rPr>
                <a:t>Website: www.bat-labs.com</a:t>
              </a:r>
            </a:p>
            <a:p>
              <a:pPr algn="ctr"/>
              <a:r>
                <a:rPr lang="en-US" sz="1100" dirty="0">
                  <a:solidFill>
                    <a:schemeClr val="tx1">
                      <a:lumMod val="85000"/>
                      <a:lumOff val="15000"/>
                    </a:schemeClr>
                  </a:solidFill>
                </a:rPr>
                <a:t> </a:t>
              </a:r>
            </a:p>
            <a:p>
              <a:pPr algn="just"/>
              <a:endParaRPr lang="en-US" sz="1200" dirty="0">
                <a:solidFill>
                  <a:srgbClr val="FFFFFF"/>
                </a:solidFill>
              </a:endParaRPr>
            </a:p>
            <a:p>
              <a:pPr algn="just"/>
              <a:endParaRPr lang="en-US" sz="1200" dirty="0">
                <a:solidFill>
                  <a:srgbClr val="FFFFFF"/>
                </a:solidFill>
              </a:endParaRPr>
            </a:p>
          </p:txBody>
        </p:sp>
        <p:sp>
          <p:nvSpPr>
            <p:cNvPr id="34" name="Rectangle 33"/>
            <p:cNvSpPr/>
            <p:nvPr/>
          </p:nvSpPr>
          <p:spPr>
            <a:xfrm>
              <a:off x="756972" y="3384217"/>
              <a:ext cx="596819" cy="4898706"/>
            </a:xfrm>
            <a:prstGeom prst="rect">
              <a:avLst/>
            </a:prstGeom>
            <a:solidFill>
              <a:schemeClr val="bg1"/>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vert="wordArtVert"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70C0"/>
                  </a:solidFill>
                  <a:effectLst>
                    <a:outerShdw blurRad="50800" dist="39000" dir="5460000" algn="tl">
                      <a:srgbClr val="000000">
                        <a:alpha val="38000"/>
                      </a:srgbClr>
                    </a:outerShdw>
                  </a:effectLst>
                  <a:latin typeface="Aharoni" pitchFamily="2" charset="-79"/>
                  <a:cs typeface="Aharoni" pitchFamily="2" charset="-79"/>
                </a:rPr>
                <a:t>COMPANY PRO</a:t>
              </a:r>
              <a:r>
                <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haroni" pitchFamily="2" charset="-79"/>
                  <a:cs typeface="Aharoni" pitchFamily="2" charset="-79"/>
                </a:rPr>
                <a:t>FILE</a:t>
              </a:r>
            </a:p>
          </p:txBody>
        </p:sp>
      </p:grpSp>
      <p:grpSp>
        <p:nvGrpSpPr>
          <p:cNvPr id="25" name="Group 24"/>
          <p:cNvGrpSpPr/>
          <p:nvPr/>
        </p:nvGrpSpPr>
        <p:grpSpPr>
          <a:xfrm>
            <a:off x="2092377" y="3352802"/>
            <a:ext cx="4636630" cy="4194683"/>
            <a:chOff x="2417386" y="1639348"/>
            <a:chExt cx="4636630" cy="4194683"/>
          </a:xfrm>
        </p:grpSpPr>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7386" y="4515482"/>
              <a:ext cx="1437056" cy="1318549"/>
            </a:xfrm>
            <a:prstGeom prst="cube">
              <a:avLst/>
            </a:prstGeom>
            <a:ln w="12700">
              <a:solidFill>
                <a:srgbClr val="000000"/>
              </a:solidFill>
            </a:ln>
          </p:spPr>
        </p:pic>
        <p:pic>
          <p:nvPicPr>
            <p:cNvPr id="21"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752236" y="1639348"/>
              <a:ext cx="1301780" cy="1211308"/>
            </a:xfrm>
            <a:prstGeom prst="cube">
              <a:avLst/>
            </a:prstGeom>
            <a:noFill/>
            <a:ln>
              <a:solidFill>
                <a:srgbClr val="000000"/>
              </a:solidFill>
            </a:ln>
          </p:spPr>
        </p:pic>
      </p:grpSp>
      <p:pic>
        <p:nvPicPr>
          <p:cNvPr id="1027" name="Picture 3" descr="C:\Users\Al-Baraha\Desktop\al baraha logo\logo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544" y="233224"/>
            <a:ext cx="1785257" cy="974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888608418"/>
              </p:ext>
            </p:extLst>
          </p:nvPr>
        </p:nvGraphicFramePr>
        <p:xfrm>
          <a:off x="1752601" y="1447800"/>
          <a:ext cx="3056827" cy="10862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Diagram 12"/>
          <p:cNvGraphicFramePr/>
          <p:nvPr>
            <p:extLst>
              <p:ext uri="{D42A27DB-BD31-4B8C-83A1-F6EECF244321}">
                <p14:modId xmlns:p14="http://schemas.microsoft.com/office/powerpoint/2010/main" val="1655191571"/>
              </p:ext>
            </p:extLst>
          </p:nvPr>
        </p:nvGraphicFramePr>
        <p:xfrm>
          <a:off x="1148915" y="3276600"/>
          <a:ext cx="3650708" cy="11079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9" name="Picture 2"/>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3919330" y="4776739"/>
            <a:ext cx="1322811" cy="1235566"/>
          </a:xfrm>
          <a:prstGeom prst="cube">
            <a:avLst/>
          </a:prstGeom>
          <a:noFill/>
          <a:ln>
            <a:solidFill>
              <a:srgbClr val="000000"/>
            </a:solidFill>
          </a:ln>
        </p:spPr>
      </p:pic>
      <p:pic>
        <p:nvPicPr>
          <p:cNvPr id="28" name="Picture 2"/>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5410201" y="4758002"/>
            <a:ext cx="1318807" cy="1235566"/>
          </a:xfrm>
          <a:prstGeom prst="cube">
            <a:avLst/>
          </a:prstGeom>
          <a:noFill/>
          <a:ln>
            <a:solidFill>
              <a:srgbClr val="00000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583579"/>
            <a:ext cx="1905000" cy="246221"/>
          </a:xfrm>
          <a:prstGeom prst="rect">
            <a:avLst/>
          </a:prstGeom>
          <a:noFill/>
        </p:spPr>
        <p:txBody>
          <a:bodyPr wrap="square" rtlCol="0">
            <a:spAutoFit/>
          </a:bodyPr>
          <a:lstStyle/>
          <a:p>
            <a:pPr algn="r"/>
            <a:r>
              <a:rPr lang="en-US" sz="1000" dirty="0">
                <a:solidFill>
                  <a:srgbClr val="000000"/>
                </a:solidFill>
              </a:rPr>
              <a:t>Page 8</a:t>
            </a:r>
          </a:p>
        </p:txBody>
      </p:sp>
      <p:graphicFrame>
        <p:nvGraphicFramePr>
          <p:cNvPr id="21" name="Table 20"/>
          <p:cNvGraphicFramePr>
            <a:graphicFrameLocks noGrp="1"/>
          </p:cNvGraphicFramePr>
          <p:nvPr>
            <p:extLst>
              <p:ext uri="{D42A27DB-BD31-4B8C-83A1-F6EECF244321}">
                <p14:modId xmlns:p14="http://schemas.microsoft.com/office/powerpoint/2010/main" val="413958158"/>
              </p:ext>
            </p:extLst>
          </p:nvPr>
        </p:nvGraphicFramePr>
        <p:xfrm>
          <a:off x="1445443" y="1600201"/>
          <a:ext cx="5143500" cy="7869404"/>
        </p:xfrm>
        <a:graphic>
          <a:graphicData uri="http://schemas.openxmlformats.org/drawingml/2006/table">
            <a:tbl>
              <a:tblPr firstRow="1" bandRow="1">
                <a:tableStyleId>{85BE263C-DBD7-4A20-BB59-AAB30ACAA65A}</a:tableStyleId>
              </a:tblPr>
              <a:tblGrid>
                <a:gridCol w="756397">
                  <a:extLst>
                    <a:ext uri="{9D8B030D-6E8A-4147-A177-3AD203B41FA5}">
                      <a16:colId xmlns:a16="http://schemas.microsoft.com/office/drawing/2014/main" val="20000"/>
                    </a:ext>
                  </a:extLst>
                </a:gridCol>
                <a:gridCol w="3082036">
                  <a:extLst>
                    <a:ext uri="{9D8B030D-6E8A-4147-A177-3AD203B41FA5}">
                      <a16:colId xmlns:a16="http://schemas.microsoft.com/office/drawing/2014/main" val="20001"/>
                    </a:ext>
                  </a:extLst>
                </a:gridCol>
                <a:gridCol w="1305067">
                  <a:extLst>
                    <a:ext uri="{9D8B030D-6E8A-4147-A177-3AD203B41FA5}">
                      <a16:colId xmlns:a16="http://schemas.microsoft.com/office/drawing/2014/main" val="20002"/>
                    </a:ext>
                  </a:extLst>
                </a:gridCol>
              </a:tblGrid>
              <a:tr h="553115">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Field/Site</a:t>
                      </a:r>
                      <a:r>
                        <a:rPr lang="en-US" sz="1100" baseline="0" dirty="0"/>
                        <a:t> </a:t>
                      </a:r>
                      <a:r>
                        <a:rPr lang="en-US" sz="1100" dirty="0"/>
                        <a:t>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8043">
                <a:tc>
                  <a:txBody>
                    <a:bodyPr/>
                    <a:lstStyle/>
                    <a:p>
                      <a:pPr algn="ctr"/>
                      <a:r>
                        <a:rPr lang="en-US" sz="12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dirty="0"/>
                        <a:t>Density and Unit Weight of Soil in Place by Sand-Cone Method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ASTM D15561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4360">
                <a:tc>
                  <a:txBody>
                    <a:bodyPr/>
                    <a:lstStyle/>
                    <a:p>
                      <a:pPr algn="ctr"/>
                      <a:r>
                        <a:rPr lang="en-US" sz="1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In-Place Density and Water Content of Soil and Soil- Aggregate by Nuclear Methods (Shallow Depth)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ASTM D6938</a:t>
                      </a:r>
                      <a:r>
                        <a:rPr lang="en-US" sz="1200" b="0" baseline="30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29640">
                <a:tc>
                  <a:txBody>
                    <a:bodyPr/>
                    <a:lstStyle/>
                    <a:p>
                      <a:pPr algn="ctr"/>
                      <a:r>
                        <a:rPr lang="en-US"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Methods of test for soils for civil engineering purposes Part 9: In-situ tests (Sand replacement method suitable for fine, medium and coarse-grained soils (large and small pouring cylinder method)</a:t>
                      </a: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BS 1377 Part 9 Clauses 2.1 &amp; 2.2</a:t>
                      </a:r>
                      <a:r>
                        <a:rPr lang="en-US" sz="1200" b="0" kern="1200" baseline="30000" dirty="0">
                          <a:solidFill>
                            <a:schemeClr val="dk1"/>
                          </a:solidFill>
                          <a:effectLst/>
                          <a:latin typeface="+mn-lt"/>
                          <a:ea typeface="+mn-ea"/>
                          <a:cs typeface="+mn-cs"/>
                        </a:rPr>
                        <a:t>1</a:t>
                      </a:r>
                      <a:endParaRPr lang="en-US" sz="1200" b="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94360">
                <a:tc>
                  <a:txBody>
                    <a:bodyPr/>
                    <a:lstStyle/>
                    <a:p>
                      <a:pPr algn="ctr"/>
                      <a:r>
                        <a:rPr lang="en-US"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kern="1200" dirty="0">
                          <a:solidFill>
                            <a:schemeClr val="dk1"/>
                          </a:solidFill>
                          <a:effectLst/>
                          <a:latin typeface="+mn-lt"/>
                          <a:ea typeface="+mn-ea"/>
                          <a:cs typeface="+mn-cs"/>
                        </a:rPr>
                        <a:t>Methods for test for soils for civil engineering purposes Part 9: In-situ tests (Filed Density test by Nuclear Gauge FDT)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BS 1377 Part 9 Clause 2.51    </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1999">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kern="1200" dirty="0">
                          <a:solidFill>
                            <a:schemeClr val="dk1"/>
                          </a:solidFill>
                          <a:effectLst/>
                          <a:latin typeface="+mn-lt"/>
                          <a:ea typeface="+mn-ea"/>
                          <a:cs typeface="+mn-cs"/>
                        </a:rPr>
                        <a:t>Methods of test for soils for civil engineering purposes</a:t>
                      </a:r>
                      <a:r>
                        <a:rPr lang="en-US" sz="1200" b="0" kern="1200" baseline="0" dirty="0">
                          <a:solidFill>
                            <a:schemeClr val="dk1"/>
                          </a:solidFill>
                          <a:effectLst/>
                          <a:latin typeface="+mn-lt"/>
                          <a:ea typeface="+mn-ea"/>
                          <a:cs typeface="+mn-cs"/>
                        </a:rPr>
                        <a:t> </a:t>
                      </a:r>
                      <a:r>
                        <a:rPr lang="en-US" sz="1200" b="0" kern="1200" dirty="0">
                          <a:solidFill>
                            <a:schemeClr val="dk1"/>
                          </a:solidFill>
                          <a:effectLst/>
                          <a:latin typeface="+mn-lt"/>
                          <a:ea typeface="+mn-ea"/>
                          <a:cs typeface="+mn-cs"/>
                        </a:rPr>
                        <a:t>Part 9: In-situ tests Determination of in-situ California Bearing Ratio (CBR)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BS 1377 Part 9 Section 4.31  </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8043">
                <a:tc>
                  <a:txBody>
                    <a:bodyPr/>
                    <a:lstStyle/>
                    <a:p>
                      <a:pPr algn="ctr"/>
                      <a:r>
                        <a:rPr lang="en-US" sz="1200" b="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Sampling Aggregates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D75/D75M</a:t>
                      </a:r>
                      <a:r>
                        <a:rPr lang="en-US" sz="1200" b="0" strike="noStrike" kern="1200" baseline="30000" dirty="0">
                          <a:solidFill>
                            <a:schemeClr val="dk1"/>
                          </a:solidFill>
                          <a:effectLst/>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94360">
                <a:tc>
                  <a:txBody>
                    <a:bodyPr/>
                    <a:lstStyle/>
                    <a:p>
                      <a:pPr algn="ctr"/>
                      <a:r>
                        <a:rPr lang="en-US" sz="1200" b="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Testing aggregate Part 102: methods for Sampling</a:t>
                      </a:r>
                    </a:p>
                    <a:p>
                      <a:endParaRPr lang="en-US" sz="12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BS 812 Part 1021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8043">
                <a:tc>
                  <a:txBody>
                    <a:bodyPr/>
                    <a:lstStyle/>
                    <a:p>
                      <a:pPr algn="ctr"/>
                      <a:r>
                        <a:rPr lang="en-US" sz="1200" b="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Sampling Asphalt Materials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D140/D140M1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94360">
                <a:tc>
                  <a:txBody>
                    <a:bodyPr/>
                    <a:lstStyle/>
                    <a:p>
                      <a:pPr algn="ctr"/>
                      <a:r>
                        <a:rPr lang="en-US" sz="1200" b="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Sampling Bituminous Paving Mixtures</a:t>
                      </a:r>
                    </a:p>
                    <a:p>
                      <a:endParaRPr lang="en-US" sz="12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D979/D979M1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88043">
                <a:tc>
                  <a:txBody>
                    <a:bodyPr/>
                    <a:lstStyle/>
                    <a:p>
                      <a:pPr algn="ctr"/>
                      <a:r>
                        <a:rPr lang="en-US" sz="1200" b="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200" b="0" kern="1200" dirty="0">
                          <a:solidFill>
                            <a:schemeClr val="dk1"/>
                          </a:solidFill>
                          <a:effectLst/>
                          <a:latin typeface="+mn-lt"/>
                          <a:ea typeface="+mn-ea"/>
                          <a:cs typeface="+mn-cs"/>
                        </a:rPr>
                        <a:t>Nuclear Density of Asphalt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D2950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594360">
                <a:tc>
                  <a:txBody>
                    <a:bodyPr/>
                    <a:lstStyle/>
                    <a:p>
                      <a:pPr algn="ctr"/>
                      <a:r>
                        <a:rPr lang="en-US" sz="1200" b="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Estimating Application Rate and Residual Application</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Rate of Bituminous Distributors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D2995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14" name="Picture 13" descr="new logo.bmp"/>
          <p:cNvPicPr>
            <a:picLocks noChangeAspect="1"/>
          </p:cNvPicPr>
          <p:nvPr/>
        </p:nvPicPr>
        <p:blipFill>
          <a:blip r:embed="rId3" cstate="print"/>
          <a:stretch>
            <a:fillRect/>
          </a:stretch>
        </p:blipFill>
        <p:spPr>
          <a:xfrm>
            <a:off x="-1" y="567470"/>
            <a:ext cx="1310472" cy="676656"/>
          </a:xfrm>
          <a:prstGeom prst="rect">
            <a:avLst/>
          </a:prstGeom>
        </p:spPr>
      </p:pic>
      <p:sp>
        <p:nvSpPr>
          <p:cNvPr id="15" name="Rectangle 14"/>
          <p:cNvSpPr/>
          <p:nvPr/>
        </p:nvSpPr>
        <p:spPr>
          <a:xfrm>
            <a:off x="-5334000" y="5257801"/>
            <a:ext cx="5524500" cy="1554272"/>
          </a:xfrm>
          <a:prstGeom prst="rect">
            <a:avLst/>
          </a:prstGeom>
        </p:spPr>
        <p:txBody>
          <a:bodyPr wrap="square">
            <a:spAutoFit/>
          </a:bodyPr>
          <a:lstStyle/>
          <a:p>
            <a:r>
              <a:rPr lang="en-US" sz="1100" dirty="0"/>
              <a:t>​</a:t>
            </a:r>
          </a:p>
          <a:p>
            <a:r>
              <a:rPr lang="en-US" sz="1100" dirty="0"/>
              <a:t>     </a:t>
            </a:r>
          </a:p>
          <a:p>
            <a:r>
              <a:rPr lang="en-US" sz="1100" dirty="0"/>
              <a:t>                               ​</a:t>
            </a:r>
          </a:p>
          <a:p>
            <a:r>
              <a:rPr lang="en-US" sz="1100" dirty="0"/>
              <a:t>       </a:t>
            </a:r>
          </a:p>
          <a:p>
            <a:r>
              <a:rPr lang="en-US" sz="1100" dirty="0"/>
              <a:t>                              ​</a:t>
            </a:r>
          </a:p>
          <a:p>
            <a:r>
              <a:rPr lang="en-US" sz="1100" dirty="0"/>
              <a:t>     </a:t>
            </a:r>
          </a:p>
          <a:p>
            <a:r>
              <a:rPr lang="en-US" sz="1100" dirty="0"/>
              <a:t>                              </a:t>
            </a:r>
            <a:br>
              <a:rPr lang="en-US" dirty="0"/>
            </a:br>
            <a:endParaRPr lang="en-US" dirty="0"/>
          </a:p>
        </p:txBody>
      </p:sp>
    </p:spTree>
    <p:extLst>
      <p:ext uri="{BB962C8B-B14F-4D97-AF65-F5344CB8AC3E}">
        <p14:creationId xmlns:p14="http://schemas.microsoft.com/office/powerpoint/2010/main" val="348085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9</a:t>
            </a:r>
          </a:p>
        </p:txBody>
      </p:sp>
      <p:graphicFrame>
        <p:nvGraphicFramePr>
          <p:cNvPr id="21" name="Table 20"/>
          <p:cNvGraphicFramePr>
            <a:graphicFrameLocks noGrp="1"/>
          </p:cNvGraphicFramePr>
          <p:nvPr>
            <p:extLst>
              <p:ext uri="{D42A27DB-BD31-4B8C-83A1-F6EECF244321}">
                <p14:modId xmlns:p14="http://schemas.microsoft.com/office/powerpoint/2010/main" val="2361230214"/>
              </p:ext>
            </p:extLst>
          </p:nvPr>
        </p:nvGraphicFramePr>
        <p:xfrm>
          <a:off x="1310471" y="1219200"/>
          <a:ext cx="5471329" cy="8050675"/>
        </p:xfrm>
        <a:graphic>
          <a:graphicData uri="http://schemas.openxmlformats.org/drawingml/2006/table">
            <a:tbl>
              <a:tblPr firstRow="1" bandRow="1">
                <a:tableStyleId>{85BE263C-DBD7-4A20-BB59-AAB30ACAA65A}</a:tableStyleId>
              </a:tblPr>
              <a:tblGrid>
                <a:gridCol w="540378">
                  <a:extLst>
                    <a:ext uri="{9D8B030D-6E8A-4147-A177-3AD203B41FA5}">
                      <a16:colId xmlns:a16="http://schemas.microsoft.com/office/drawing/2014/main" val="20000"/>
                    </a:ext>
                  </a:extLst>
                </a:gridCol>
                <a:gridCol w="3580006">
                  <a:extLst>
                    <a:ext uri="{9D8B030D-6E8A-4147-A177-3AD203B41FA5}">
                      <a16:colId xmlns:a16="http://schemas.microsoft.com/office/drawing/2014/main" val="20001"/>
                    </a:ext>
                  </a:extLst>
                </a:gridCol>
                <a:gridCol w="1350945">
                  <a:extLst>
                    <a:ext uri="{9D8B030D-6E8A-4147-A177-3AD203B41FA5}">
                      <a16:colId xmlns:a16="http://schemas.microsoft.com/office/drawing/2014/main" val="20002"/>
                    </a:ext>
                  </a:extLst>
                </a:gridCol>
              </a:tblGrid>
              <a:tr h="275620">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Field/Site</a:t>
                      </a:r>
                      <a:r>
                        <a:rPr lang="en-US" sz="1100" baseline="0" dirty="0"/>
                        <a:t> </a:t>
                      </a:r>
                      <a:r>
                        <a:rPr lang="en-US" sz="1100" dirty="0"/>
                        <a:t>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5825">
                <a:tc>
                  <a:txBody>
                    <a:bodyPr/>
                    <a:lstStyle/>
                    <a:p>
                      <a:pPr algn="ctr"/>
                      <a:r>
                        <a:rPr lang="en-US"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Methods of test for soils for civil engineering purposes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Part 9: In-situ tests In-situ vertical deformation 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strength tests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BS 1377 Part 9 Section 4</a:t>
                      </a:r>
                      <a:r>
                        <a:rPr lang="en-US" sz="1200" b="0" kern="1200" baseline="30000" dirty="0">
                          <a:solidFill>
                            <a:schemeClr val="dk1"/>
                          </a:solidFill>
                          <a:effectLst/>
                          <a:latin typeface="+mn-lt"/>
                          <a:ea typeface="+mn-ea"/>
                          <a:cs typeface="+mn-cs"/>
                        </a:rPr>
                        <a: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91712">
                <a:tc>
                  <a:txBody>
                    <a:bodyPr/>
                    <a:lstStyle/>
                    <a:p>
                      <a:pPr algn="ctr"/>
                      <a:r>
                        <a:rPr lang="en-US"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Sampling and examination of bituminous  mixtures for roads and other paved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Methods of test for the determination of density and compaction (Density and thickness of asphalt 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BS 598 Part 104, Section 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6388">
                <a:tc>
                  <a:txBody>
                    <a:bodyPr/>
                    <a:lstStyle/>
                    <a:p>
                      <a:pPr algn="ctr"/>
                      <a:r>
                        <a:rPr lang="en-US"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Surface Irregularities in Concrete &amp; Bituminous Road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Surfaces by Travelling Beam Device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SOP/OPN/221</a:t>
                      </a:r>
                      <a:endParaRPr lang="en-US" sz="1200" b="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6388">
                <a:tc>
                  <a:txBody>
                    <a:bodyPr/>
                    <a:lstStyle/>
                    <a:p>
                      <a:pPr algn="ctr"/>
                      <a:r>
                        <a:rPr lang="en-US"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Sampling and the Amount of Testing of Hydraulic 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C183/C183M1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86388">
                <a:tc>
                  <a:txBody>
                    <a:bodyPr/>
                    <a:lstStyle/>
                    <a:p>
                      <a:pPr algn="ctr"/>
                      <a:r>
                        <a:rPr lang="en-US"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 Making and Curing Concrete Test Specimens in the Field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C31</a:t>
                      </a:r>
                      <a:r>
                        <a:rPr lang="en-US" sz="1200" b="0" kern="1200" baseline="30000" dirty="0">
                          <a:solidFill>
                            <a:schemeClr val="dk1"/>
                          </a:solidFill>
                          <a:effectLst/>
                          <a:latin typeface="+mn-lt"/>
                          <a:ea typeface="+mn-ea"/>
                          <a:cs typeface="+mn-cs"/>
                        </a:rPr>
                        <a: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6388">
                <a:tc>
                  <a:txBody>
                    <a:bodyPr/>
                    <a:lstStyle/>
                    <a:p>
                      <a:pPr algn="ctr"/>
                      <a:r>
                        <a:rPr lang="en-US" sz="1200" b="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Slump of Hydraulic-Cement Concrete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dk1"/>
                          </a:solidFill>
                          <a:effectLst/>
                          <a:latin typeface="+mn-lt"/>
                          <a:ea typeface="+mn-ea"/>
                          <a:cs typeface="+mn-cs"/>
                        </a:rPr>
                        <a:t>ASTM C143/C143M</a:t>
                      </a:r>
                      <a:r>
                        <a:rPr lang="en-US" sz="1200" b="0" kern="1200" baseline="30000">
                          <a:solidFill>
                            <a:schemeClr val="dk1"/>
                          </a:solidFill>
                          <a:effectLst/>
                          <a:latin typeface="+mn-lt"/>
                          <a:ea typeface="+mn-ea"/>
                          <a:cs typeface="+mn-cs"/>
                        </a:rPr>
                        <a:t>1</a:t>
                      </a:r>
                      <a:endParaRPr lang="en-US" sz="1200" b="0" kern="1200" baseline="300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5323">
                <a:tc>
                  <a:txBody>
                    <a:bodyPr/>
                    <a:lstStyle/>
                    <a:p>
                      <a:pPr algn="ctr"/>
                      <a:r>
                        <a:rPr lang="en-US" sz="1200" b="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Sampling of Freshly Mixed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C1721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6388">
                <a:tc>
                  <a:txBody>
                    <a:bodyPr/>
                    <a:lstStyle/>
                    <a:p>
                      <a:pPr algn="ctr"/>
                      <a:r>
                        <a:rPr lang="en-US" sz="1200" b="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endParaRPr lang="en-US" sz="1200" b="0" kern="1200" dirty="0">
                        <a:solidFill>
                          <a:schemeClr val="dk1"/>
                        </a:solidFill>
                        <a:effectLst/>
                        <a:latin typeface="+mn-lt"/>
                        <a:ea typeface="+mn-ea"/>
                        <a:cs typeface="+mn-cs"/>
                      </a:endParaRPr>
                    </a:p>
                    <a:p>
                      <a:pPr fontAlgn="base"/>
                      <a:r>
                        <a:rPr lang="en-US" sz="1200" b="0" kern="1200" dirty="0">
                          <a:solidFill>
                            <a:schemeClr val="dk1"/>
                          </a:solidFill>
                          <a:effectLst/>
                          <a:latin typeface="+mn-lt"/>
                          <a:ea typeface="+mn-ea"/>
                          <a:cs typeface="+mn-cs"/>
                        </a:rPr>
                        <a:t>Rebound Number of Hardened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ASTM C805/C805M</a:t>
                      </a:r>
                      <a:r>
                        <a:rPr lang="en-US" sz="1200" b="0" i="0" kern="1200" baseline="30000" dirty="0">
                          <a:solidFill>
                            <a:schemeClr val="dk1"/>
                          </a:solidFill>
                          <a:effectLst/>
                          <a:latin typeface="+mn-lt"/>
                          <a:ea typeface="+mn-ea"/>
                          <a:cs typeface="+mn-cs"/>
                        </a:rPr>
                        <a:t>1</a:t>
                      </a:r>
                      <a:endParaRPr lang="en-US" sz="1200" b="0" kern="1200" baseline="300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86388">
                <a:tc>
                  <a:txBody>
                    <a:bodyPr/>
                    <a:lstStyle/>
                    <a:p>
                      <a:pPr algn="ctr"/>
                      <a:r>
                        <a:rPr lang="en-US" sz="1200" b="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Temperature of Freshly Mixed Hydraulic-Cement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C10641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86388">
                <a:tc>
                  <a:txBody>
                    <a:bodyPr/>
                    <a:lstStyle/>
                    <a:p>
                      <a:pPr algn="ctr"/>
                      <a:r>
                        <a:rPr lang="en-US" sz="1200" b="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Testing fresh concrete. Part 1: Sampling</a:t>
                      </a:r>
                    </a:p>
                    <a:p>
                      <a:pPr fontAlgn="base"/>
                      <a:endParaRPr lang="en-US" sz="12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dk1"/>
                          </a:solidFill>
                          <a:effectLst/>
                          <a:latin typeface="+mn-lt"/>
                          <a:ea typeface="+mn-ea"/>
                          <a:cs typeface="+mn-cs"/>
                        </a:rPr>
                        <a:t>BS EN 12350 Part 1</a:t>
                      </a:r>
                      <a:r>
                        <a:rPr lang="fr-FR" sz="1200" b="0" kern="1200" baseline="30000" dirty="0">
                          <a:solidFill>
                            <a:schemeClr val="dk1"/>
                          </a:solidFill>
                          <a:effectLst/>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86388">
                <a:tc>
                  <a:txBody>
                    <a:bodyPr/>
                    <a:lstStyle/>
                    <a:p>
                      <a:pPr algn="ctr"/>
                      <a:r>
                        <a:rPr lang="en-US" sz="1200" b="0" dirty="0"/>
                        <a:t>22</a:t>
                      </a:r>
                    </a:p>
                    <a:p>
                      <a:pPr algn="ct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Testing fresh concrete Part 2: Slump test</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dk1"/>
                          </a:solidFill>
                          <a:effectLst/>
                          <a:latin typeface="+mn-lt"/>
                          <a:ea typeface="+mn-ea"/>
                          <a:cs typeface="+mn-cs"/>
                        </a:rPr>
                        <a:t>BS EN 12350 Part 2</a:t>
                      </a:r>
                      <a:r>
                        <a:rPr lang="fr-FR" sz="1200" b="0" kern="1200" baseline="30000" dirty="0">
                          <a:solidFill>
                            <a:schemeClr val="dk1"/>
                          </a:solidFill>
                          <a:effectLst/>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86388">
                <a:tc>
                  <a:txBody>
                    <a:bodyPr/>
                    <a:lstStyle/>
                    <a:p>
                      <a:pPr algn="ctr"/>
                      <a:r>
                        <a:rPr lang="en-US" sz="1200" b="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Testing fresh concrete Part 5: Flow table test</a:t>
                      </a:r>
                      <a:endParaRPr lang="en-US" sz="12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dk1"/>
                          </a:solidFill>
                          <a:effectLst/>
                          <a:latin typeface="+mn-lt"/>
                          <a:ea typeface="+mn-ea"/>
                          <a:cs typeface="+mn-cs"/>
                        </a:rPr>
                        <a:t>BS EN 12350 Part 5</a:t>
                      </a:r>
                      <a:r>
                        <a:rPr lang="fr-FR" sz="1200" b="0" i="0" kern="1200" baseline="30000" dirty="0">
                          <a:solidFill>
                            <a:schemeClr val="dk1"/>
                          </a:solidFill>
                          <a:effectLst/>
                          <a:latin typeface="+mn-lt"/>
                          <a:ea typeface="+mn-ea"/>
                          <a:cs typeface="+mn-cs"/>
                        </a:rPr>
                        <a:t>1</a:t>
                      </a:r>
                      <a:endParaRPr lang="fr-FR" sz="1200" b="0" kern="1200" baseline="300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86388">
                <a:tc>
                  <a:txBody>
                    <a:bodyPr/>
                    <a:lstStyle/>
                    <a:p>
                      <a:pPr algn="ctr"/>
                      <a:r>
                        <a:rPr lang="en-US" sz="1200" b="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Testing fresh concrete Part 6: Density</a:t>
                      </a:r>
                      <a:endParaRPr lang="en-US" sz="12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dk1"/>
                          </a:solidFill>
                          <a:effectLst/>
                          <a:latin typeface="+mn-lt"/>
                          <a:ea typeface="+mn-ea"/>
                          <a:cs typeface="+mn-cs"/>
                        </a:rPr>
                        <a:t>BS EN 12350 Part 6</a:t>
                      </a:r>
                      <a:r>
                        <a:rPr lang="fr-FR" sz="1200" b="0" i="0" kern="1200" baseline="30000" dirty="0">
                          <a:solidFill>
                            <a:schemeClr val="dk1"/>
                          </a:solidFill>
                          <a:effectLst/>
                          <a:latin typeface="+mn-lt"/>
                          <a:ea typeface="+mn-ea"/>
                          <a:cs typeface="+mn-cs"/>
                        </a:rPr>
                        <a:t>1</a:t>
                      </a:r>
                      <a:endParaRPr lang="fr-FR" sz="1200" b="0" kern="1200" baseline="300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86388">
                <a:tc>
                  <a:txBody>
                    <a:bodyPr/>
                    <a:lstStyle/>
                    <a:p>
                      <a:pPr algn="ctr"/>
                      <a:r>
                        <a:rPr lang="en-US" sz="1200" b="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Testing fresh concrete Part 7: Air content. Pressure methods</a:t>
                      </a:r>
                      <a:endParaRPr lang="en-US" sz="12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dk1"/>
                          </a:solidFill>
                          <a:effectLst/>
                          <a:latin typeface="+mn-lt"/>
                          <a:ea typeface="+mn-ea"/>
                          <a:cs typeface="+mn-cs"/>
                        </a:rPr>
                        <a:t>BS EN 12350 Part 7</a:t>
                      </a:r>
                      <a:r>
                        <a:rPr lang="fr-FR" sz="1200" b="0" i="0" kern="1200" baseline="30000" dirty="0">
                          <a:solidFill>
                            <a:schemeClr val="dk1"/>
                          </a:solidFill>
                          <a:effectLst/>
                          <a:latin typeface="+mn-lt"/>
                          <a:ea typeface="+mn-ea"/>
                          <a:cs typeface="+mn-cs"/>
                        </a:rPr>
                        <a:t>1</a:t>
                      </a:r>
                      <a:endParaRPr lang="fr-FR" sz="1200" b="0" kern="1200" baseline="300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14" name="Picture 13" descr="new logo.bmp"/>
          <p:cNvPicPr>
            <a:picLocks noChangeAspect="1"/>
          </p:cNvPicPr>
          <p:nvPr/>
        </p:nvPicPr>
        <p:blipFill>
          <a:blip r:embed="rId3" cstate="print"/>
          <a:stretch>
            <a:fillRect/>
          </a:stretch>
        </p:blipFill>
        <p:spPr>
          <a:xfrm>
            <a:off x="-1" y="567470"/>
            <a:ext cx="1310472" cy="676656"/>
          </a:xfrm>
          <a:prstGeom prst="rect">
            <a:avLst/>
          </a:prstGeom>
        </p:spPr>
      </p:pic>
      <p:sp>
        <p:nvSpPr>
          <p:cNvPr id="15" name="Rectangle 14"/>
          <p:cNvSpPr/>
          <p:nvPr/>
        </p:nvSpPr>
        <p:spPr>
          <a:xfrm>
            <a:off x="-5334000" y="5257801"/>
            <a:ext cx="5524500" cy="1554272"/>
          </a:xfrm>
          <a:prstGeom prst="rect">
            <a:avLst/>
          </a:prstGeom>
        </p:spPr>
        <p:txBody>
          <a:bodyPr wrap="square">
            <a:spAutoFit/>
          </a:bodyPr>
          <a:lstStyle/>
          <a:p>
            <a:r>
              <a:rPr lang="en-US" sz="1100" dirty="0"/>
              <a:t>​</a:t>
            </a:r>
          </a:p>
          <a:p>
            <a:r>
              <a:rPr lang="en-US" sz="1100" dirty="0"/>
              <a:t>     </a:t>
            </a:r>
          </a:p>
          <a:p>
            <a:r>
              <a:rPr lang="en-US" sz="1100" dirty="0"/>
              <a:t>                               ​</a:t>
            </a:r>
          </a:p>
          <a:p>
            <a:r>
              <a:rPr lang="en-US" sz="1100" dirty="0"/>
              <a:t>       </a:t>
            </a:r>
          </a:p>
          <a:p>
            <a:r>
              <a:rPr lang="en-US" sz="1100" dirty="0"/>
              <a:t>                              ​</a:t>
            </a:r>
          </a:p>
          <a:p>
            <a:r>
              <a:rPr lang="en-US" sz="1100" dirty="0"/>
              <a:t>     </a:t>
            </a:r>
          </a:p>
          <a:p>
            <a:r>
              <a:rPr lang="en-US" sz="1100" dirty="0"/>
              <a:t>                              </a:t>
            </a:r>
            <a:br>
              <a:rPr lang="en-US" dirty="0"/>
            </a:br>
            <a:endParaRPr lang="en-US" dirty="0"/>
          </a:p>
        </p:txBody>
      </p:sp>
    </p:spTree>
    <p:extLst>
      <p:ext uri="{BB962C8B-B14F-4D97-AF65-F5344CB8AC3E}">
        <p14:creationId xmlns:p14="http://schemas.microsoft.com/office/powerpoint/2010/main" val="276122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9898" y="0"/>
            <a:ext cx="5538102"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448800"/>
            <a:ext cx="1905000" cy="246221"/>
          </a:xfrm>
          <a:prstGeom prst="rect">
            <a:avLst/>
          </a:prstGeom>
          <a:noFill/>
        </p:spPr>
        <p:txBody>
          <a:bodyPr wrap="square" rtlCol="0">
            <a:spAutoFit/>
          </a:bodyPr>
          <a:lstStyle/>
          <a:p>
            <a:pPr algn="r"/>
            <a:r>
              <a:rPr lang="en-US" sz="1000" dirty="0">
                <a:solidFill>
                  <a:srgbClr val="000000"/>
                </a:solidFill>
              </a:rPr>
              <a:t>Page 10</a:t>
            </a:r>
          </a:p>
        </p:txBody>
      </p:sp>
      <p:sp>
        <p:nvSpPr>
          <p:cNvPr id="22" name="Bent Arrow 21"/>
          <p:cNvSpPr/>
          <p:nvPr/>
        </p:nvSpPr>
        <p:spPr>
          <a:xfrm>
            <a:off x="1447801" y="1066801"/>
            <a:ext cx="5334000" cy="1676401"/>
          </a:xfrm>
          <a:prstGeom prst="bentArrow">
            <a:avLst/>
          </a:prstGeom>
          <a:solidFill>
            <a:schemeClr val="accent3">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p:cNvSpPr txBox="1"/>
          <p:nvPr/>
        </p:nvSpPr>
        <p:spPr>
          <a:xfrm>
            <a:off x="2740527" y="1368625"/>
            <a:ext cx="2807368" cy="307777"/>
          </a:xfrm>
          <a:prstGeom prst="rect">
            <a:avLst/>
          </a:prstGeom>
          <a:noFill/>
        </p:spPr>
        <p:txBody>
          <a:bodyPr wrap="square" rtlCol="0" anchor="ctr" anchorCtr="0">
            <a:spAutoFit/>
          </a:bodyPr>
          <a:lstStyle/>
          <a:p>
            <a:pPr algn="ctr"/>
            <a:r>
              <a:rPr lang="en-US" sz="1400" b="1" dirty="0">
                <a:solidFill>
                  <a:srgbClr val="000000"/>
                </a:solidFill>
              </a:rPr>
              <a:t>3. Aggregate Division</a:t>
            </a:r>
          </a:p>
        </p:txBody>
      </p:sp>
      <p:graphicFrame>
        <p:nvGraphicFramePr>
          <p:cNvPr id="33" name="Table 32"/>
          <p:cNvGraphicFramePr>
            <a:graphicFrameLocks noGrp="1"/>
          </p:cNvGraphicFramePr>
          <p:nvPr>
            <p:extLst>
              <p:ext uri="{D42A27DB-BD31-4B8C-83A1-F6EECF244321}">
                <p14:modId xmlns:p14="http://schemas.microsoft.com/office/powerpoint/2010/main" val="3505933648"/>
              </p:ext>
            </p:extLst>
          </p:nvPr>
        </p:nvGraphicFramePr>
        <p:xfrm>
          <a:off x="1371600" y="4232866"/>
          <a:ext cx="5333998" cy="5054010"/>
        </p:xfrm>
        <a:graphic>
          <a:graphicData uri="http://schemas.openxmlformats.org/drawingml/2006/table">
            <a:tbl>
              <a:tblPr firstRow="1" bandRow="1">
                <a:tableStyleId>{85BE263C-DBD7-4A20-BB59-AAB30ACAA65A}</a:tableStyleId>
              </a:tblPr>
              <a:tblGrid>
                <a:gridCol w="784412">
                  <a:extLst>
                    <a:ext uri="{9D8B030D-6E8A-4147-A177-3AD203B41FA5}">
                      <a16:colId xmlns:a16="http://schemas.microsoft.com/office/drawing/2014/main" val="20000"/>
                    </a:ext>
                  </a:extLst>
                </a:gridCol>
                <a:gridCol w="3059204">
                  <a:extLst>
                    <a:ext uri="{9D8B030D-6E8A-4147-A177-3AD203B41FA5}">
                      <a16:colId xmlns:a16="http://schemas.microsoft.com/office/drawing/2014/main" val="20001"/>
                    </a:ext>
                  </a:extLst>
                </a:gridCol>
                <a:gridCol w="1490382">
                  <a:extLst>
                    <a:ext uri="{9D8B030D-6E8A-4147-A177-3AD203B41FA5}">
                      <a16:colId xmlns:a16="http://schemas.microsoft.com/office/drawing/2014/main" val="20002"/>
                    </a:ext>
                  </a:extLst>
                </a:gridCol>
              </a:tblGrid>
              <a:tr h="349932">
                <a:tc>
                  <a:txBody>
                    <a:bodyPr/>
                    <a:lstStyle/>
                    <a:p>
                      <a:pPr algn="ctr"/>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360">
                <a:tc>
                  <a:txBody>
                    <a:bodyPr/>
                    <a:lstStyle/>
                    <a:p>
                      <a:pPr algn="ctr"/>
                      <a:r>
                        <a:rPr lang="en-US" sz="11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Soundness of Aggregates by Use of Sodium Sulfate or Magnesium </a:t>
                      </a:r>
                    </a:p>
                    <a:p>
                      <a:r>
                        <a:rPr lang="en-US" sz="1100" kern="1200" dirty="0">
                          <a:solidFill>
                            <a:schemeClr val="dk1"/>
                          </a:solidFill>
                          <a:latin typeface="+mn-lt"/>
                          <a:ea typeface="+mn-ea"/>
                          <a:cs typeface="+mn-cs"/>
                        </a:rPr>
                        <a:t>Sulfate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ASTM C88 </a:t>
                      </a:r>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4360">
                <a:tc>
                  <a:txBody>
                    <a:bodyPr/>
                    <a:lstStyle/>
                    <a:p>
                      <a:pPr algn="ctr"/>
                      <a:r>
                        <a:rPr lang="en-US" sz="11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Materials Finer than 75-µm (No. 200) Sieve in Mineral Aggregates </a:t>
                      </a:r>
                    </a:p>
                    <a:p>
                      <a:r>
                        <a:rPr lang="en-US" sz="1100" kern="1200" dirty="0">
                          <a:solidFill>
                            <a:schemeClr val="dk1"/>
                          </a:solidFill>
                          <a:latin typeface="+mn-lt"/>
                          <a:ea typeface="+mn-ea"/>
                          <a:cs typeface="+mn-cs"/>
                        </a:rPr>
                        <a:t>by Washing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C117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7546">
                <a:tc>
                  <a:txBody>
                    <a:bodyPr/>
                    <a:lstStyle/>
                    <a:p>
                      <a:pPr algn="ctr"/>
                      <a:r>
                        <a:rPr lang="en-US" sz="11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Lightweight Particles in Aggregate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C123/C123M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94360">
                <a:tc>
                  <a:txBody>
                    <a:bodyPr/>
                    <a:lstStyle/>
                    <a:p>
                      <a:pPr algn="ctr"/>
                      <a:r>
                        <a:rPr lang="en-US" sz="11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Density, Relative Density (Specific Gravity), and Absorption of </a:t>
                      </a:r>
                    </a:p>
                    <a:p>
                      <a:r>
                        <a:rPr lang="en-US" sz="1100" kern="1200" dirty="0">
                          <a:solidFill>
                            <a:schemeClr val="dk1"/>
                          </a:solidFill>
                          <a:latin typeface="+mn-lt"/>
                          <a:ea typeface="+mn-ea"/>
                          <a:cs typeface="+mn-cs"/>
                        </a:rPr>
                        <a:t>Coarse Aggregate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C127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4360">
                <a:tc>
                  <a:txBody>
                    <a:bodyPr/>
                    <a:lstStyle/>
                    <a:p>
                      <a:pPr algn="ctr"/>
                      <a:r>
                        <a:rPr lang="en-US" sz="11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Density, Relative Density (Specific Gravity), and Absorption of Fine </a:t>
                      </a:r>
                    </a:p>
                    <a:p>
                      <a:r>
                        <a:rPr lang="en-US" sz="1100" kern="1200" dirty="0">
                          <a:solidFill>
                            <a:schemeClr val="dk1"/>
                          </a:solidFill>
                          <a:latin typeface="+mn-lt"/>
                          <a:ea typeface="+mn-ea"/>
                          <a:cs typeface="+mn-cs"/>
                        </a:rPr>
                        <a:t>Aggregate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C128</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94360">
                <a:tc>
                  <a:txBody>
                    <a:bodyPr/>
                    <a:lstStyle/>
                    <a:p>
                      <a:pPr algn="ctr"/>
                      <a:r>
                        <a:rPr lang="en-US" sz="11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Resistance to degradation of small - size coarse aggregate by </a:t>
                      </a:r>
                    </a:p>
                    <a:p>
                      <a:r>
                        <a:rPr lang="en-US" sz="1100" kern="1200" dirty="0">
                          <a:solidFill>
                            <a:schemeClr val="dk1"/>
                          </a:solidFill>
                          <a:latin typeface="+mn-lt"/>
                          <a:ea typeface="+mn-ea"/>
                          <a:cs typeface="+mn-cs"/>
                        </a:rPr>
                        <a:t>abrasion and impact in the Los Angeles machine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dirty="0">
                          <a:solidFill>
                            <a:schemeClr val="dk1"/>
                          </a:solidFill>
                          <a:latin typeface="+mn-lt"/>
                          <a:ea typeface="+mn-ea"/>
                          <a:cs typeface="+mn-cs"/>
                        </a:rPr>
                        <a:t>ASTM C131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9626">
                <a:tc>
                  <a:txBody>
                    <a:bodyPr/>
                    <a:lstStyle/>
                    <a:p>
                      <a:pPr algn="ctr"/>
                      <a:r>
                        <a:rPr lang="en-US" sz="11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Sieve Analysis of Fine and Coarse Aggregates</a:t>
                      </a:r>
                    </a:p>
                    <a:p>
                      <a:pPr algn="l"/>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C136/C136M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43652">
                <a:tc>
                  <a:txBody>
                    <a:bodyPr/>
                    <a:lstStyle/>
                    <a:p>
                      <a:pPr algn="ctr"/>
                      <a:r>
                        <a:rPr lang="en-US" sz="11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Clay Lumps and Friable Particles in Aggregates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C142/C142M</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94360">
                <a:tc>
                  <a:txBody>
                    <a:bodyPr/>
                    <a:lstStyle/>
                    <a:p>
                      <a:pPr algn="ctr"/>
                      <a:r>
                        <a:rPr lang="en-US" sz="11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Resistance to Degradation of Large-Size Coarse Aggregate by </a:t>
                      </a:r>
                    </a:p>
                    <a:p>
                      <a:r>
                        <a:rPr lang="en-US" sz="1100" kern="1200" dirty="0">
                          <a:solidFill>
                            <a:schemeClr val="dk1"/>
                          </a:solidFill>
                          <a:latin typeface="+mn-lt"/>
                          <a:ea typeface="+mn-ea"/>
                          <a:cs typeface="+mn-cs"/>
                        </a:rPr>
                        <a:t>Abrasion and Impact in the Los Angeles Machine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C535</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8" name="TextBox 17"/>
          <p:cNvSpPr txBox="1"/>
          <p:nvPr/>
        </p:nvSpPr>
        <p:spPr>
          <a:xfrm>
            <a:off x="1981200" y="1828800"/>
            <a:ext cx="4648200" cy="755762"/>
          </a:xfrm>
          <a:prstGeom prst="rect">
            <a:avLst/>
          </a:prstGeom>
          <a:noFill/>
        </p:spPr>
        <p:txBody>
          <a:bodyPr wrap="square" rtlCol="0">
            <a:spAutoFit/>
          </a:bodyPr>
          <a:lstStyle/>
          <a:p>
            <a:pPr algn="just"/>
            <a:r>
              <a:rPr lang="en-US" sz="1400" b="1" dirty="0">
                <a:solidFill>
                  <a:srgbClr val="000000"/>
                </a:solidFill>
              </a:rPr>
              <a:t>BATLABS </a:t>
            </a:r>
            <a:r>
              <a:rPr lang="en-US" sz="1400" dirty="0">
                <a:solidFill>
                  <a:srgbClr val="000000"/>
                </a:solidFill>
              </a:rPr>
              <a:t>has set-up a modern testing facility to carry out Aggregate tests in accordance to QCS and BS/BS EN / ASTM Standards in the Aggregate Division.</a:t>
            </a:r>
          </a:p>
        </p:txBody>
      </p:sp>
      <p:pic>
        <p:nvPicPr>
          <p:cNvPr id="21" name="Picture 20" descr="new logo.bmp"/>
          <p:cNvPicPr>
            <a:picLocks noChangeAspect="1"/>
          </p:cNvPicPr>
          <p:nvPr/>
        </p:nvPicPr>
        <p:blipFill>
          <a:blip r:embed="rId3" cstate="print"/>
          <a:stretch>
            <a:fillRect/>
          </a:stretch>
        </p:blipFill>
        <p:spPr>
          <a:xfrm>
            <a:off x="-1" y="567470"/>
            <a:ext cx="1310472" cy="6766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1" y="2711954"/>
            <a:ext cx="1625222" cy="132664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2424" y="2711956"/>
            <a:ext cx="1579589" cy="129539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31" name="Rectangle 30"/>
          <p:cNvSpPr/>
          <p:nvPr/>
        </p:nvSpPr>
        <p:spPr>
          <a:xfrm>
            <a:off x="1447800" y="773669"/>
            <a:ext cx="5171721"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9354979"/>
            <a:ext cx="1905000" cy="246221"/>
          </a:xfrm>
          <a:prstGeom prst="rect">
            <a:avLst/>
          </a:prstGeom>
          <a:noFill/>
        </p:spPr>
        <p:txBody>
          <a:bodyPr wrap="square" rtlCol="0">
            <a:spAutoFit/>
          </a:bodyPr>
          <a:lstStyle/>
          <a:p>
            <a:pPr algn="r"/>
            <a:r>
              <a:rPr lang="en-US" sz="1000" dirty="0">
                <a:solidFill>
                  <a:srgbClr val="000000"/>
                </a:solidFill>
              </a:rPr>
              <a:t>Page 11</a:t>
            </a:r>
          </a:p>
        </p:txBody>
      </p:sp>
      <p:graphicFrame>
        <p:nvGraphicFramePr>
          <p:cNvPr id="33" name="Table 32"/>
          <p:cNvGraphicFramePr>
            <a:graphicFrameLocks noGrp="1"/>
          </p:cNvGraphicFramePr>
          <p:nvPr>
            <p:extLst>
              <p:ext uri="{D42A27DB-BD31-4B8C-83A1-F6EECF244321}">
                <p14:modId xmlns:p14="http://schemas.microsoft.com/office/powerpoint/2010/main" val="2195928982"/>
              </p:ext>
            </p:extLst>
          </p:nvPr>
        </p:nvGraphicFramePr>
        <p:xfrm>
          <a:off x="1310470" y="3962400"/>
          <a:ext cx="5471330" cy="5291820"/>
        </p:xfrm>
        <a:graphic>
          <a:graphicData uri="http://schemas.openxmlformats.org/drawingml/2006/table">
            <a:tbl>
              <a:tblPr firstRow="1" bandRow="1">
                <a:tableStyleId>{85BE263C-DBD7-4A20-BB59-AAB30ACAA65A}</a:tableStyleId>
              </a:tblPr>
              <a:tblGrid>
                <a:gridCol w="457201">
                  <a:extLst>
                    <a:ext uri="{9D8B030D-6E8A-4147-A177-3AD203B41FA5}">
                      <a16:colId xmlns:a16="http://schemas.microsoft.com/office/drawing/2014/main" val="20000"/>
                    </a:ext>
                  </a:extLst>
                </a:gridCol>
                <a:gridCol w="3625881">
                  <a:extLst>
                    <a:ext uri="{9D8B030D-6E8A-4147-A177-3AD203B41FA5}">
                      <a16:colId xmlns:a16="http://schemas.microsoft.com/office/drawing/2014/main" val="20001"/>
                    </a:ext>
                  </a:extLst>
                </a:gridCol>
                <a:gridCol w="1388248">
                  <a:extLst>
                    <a:ext uri="{9D8B030D-6E8A-4147-A177-3AD203B41FA5}">
                      <a16:colId xmlns:a16="http://schemas.microsoft.com/office/drawing/2014/main" val="20002"/>
                    </a:ext>
                  </a:extLst>
                </a:gridCol>
              </a:tblGrid>
              <a:tr h="352295">
                <a:tc>
                  <a:txBody>
                    <a:bodyPr/>
                    <a:lstStyle/>
                    <a:p>
                      <a:pPr algn="ctr"/>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3652">
                <a:tc>
                  <a:txBody>
                    <a:bodyPr/>
                    <a:lstStyle/>
                    <a:p>
                      <a:pPr algn="ctr"/>
                      <a:r>
                        <a:rPr lang="en-US" sz="11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Reducing Samples of Aggregate to Testing Size</a:t>
                      </a:r>
                    </a:p>
                    <a:p>
                      <a:pPr algn="l"/>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C702/702M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4950">
                <a:tc>
                  <a:txBody>
                    <a:bodyPr/>
                    <a:lstStyle/>
                    <a:p>
                      <a:pPr algn="ctr"/>
                      <a:r>
                        <a:rPr lang="en-US" sz="11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kern="1200" dirty="0">
                          <a:solidFill>
                            <a:schemeClr val="dk1"/>
                          </a:solidFill>
                          <a:latin typeface="+mn-lt"/>
                          <a:ea typeface="+mn-ea"/>
                          <a:cs typeface="+mn-cs"/>
                        </a:rPr>
                        <a:t>Sampling Aggregates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ASTM D75/D75M</a:t>
                      </a:r>
                    </a:p>
                    <a:p>
                      <a:r>
                        <a:rPr lang="en-US" sz="1100" kern="1200" baseline="30000" dirty="0">
                          <a:solidFill>
                            <a:schemeClr val="dk1"/>
                          </a:solidFill>
                          <a:latin typeface="+mn-lt"/>
                          <a:ea typeface="+mn-ea"/>
                          <a:cs typeface="+mn-cs"/>
                        </a:rPr>
                        <a:t>1</a:t>
                      </a:r>
                      <a:endParaRPr lang="en-US" sz="11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3652">
                <a:tc>
                  <a:txBody>
                    <a:bodyPr/>
                    <a:lstStyle/>
                    <a:p>
                      <a:pPr algn="ctr"/>
                      <a:r>
                        <a:rPr lang="en-US" sz="11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Sand equivalent value of soils and fine aggregate</a:t>
                      </a:r>
                    </a:p>
                    <a:p>
                      <a:pPr algn="l"/>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D2419</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94360">
                <a:tc>
                  <a:txBody>
                    <a:bodyPr/>
                    <a:lstStyle/>
                    <a:p>
                      <a:pPr algn="ctr"/>
                      <a:r>
                        <a:rPr lang="en-US" sz="11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Flat Particles, Elongated Particles, or Flat and Elongated Particles in </a:t>
                      </a:r>
                    </a:p>
                    <a:p>
                      <a:r>
                        <a:rPr lang="en-US" sz="1100" kern="1200" dirty="0">
                          <a:solidFill>
                            <a:schemeClr val="dk1"/>
                          </a:solidFill>
                          <a:latin typeface="+mn-lt"/>
                          <a:ea typeface="+mn-ea"/>
                          <a:cs typeface="+mn-cs"/>
                        </a:rPr>
                        <a:t>Coarse Aggregate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D4791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7546">
                <a:tc>
                  <a:txBody>
                    <a:bodyPr/>
                    <a:lstStyle/>
                    <a:p>
                      <a:pPr algn="ctr"/>
                      <a:r>
                        <a:rPr lang="en-US" sz="11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Fractured Particles in Coarse Aggregate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D5821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65464">
                <a:tc>
                  <a:txBody>
                    <a:bodyPr/>
                    <a:lstStyle/>
                    <a:p>
                      <a:pPr algn="ctr"/>
                      <a:r>
                        <a:rPr lang="en-US" sz="11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aggregates Part 2: Methods for determination of </a:t>
                      </a:r>
                    </a:p>
                    <a:p>
                      <a:r>
                        <a:rPr lang="en-US" sz="1100" kern="1200" dirty="0">
                          <a:solidFill>
                            <a:schemeClr val="dk1"/>
                          </a:solidFill>
                          <a:latin typeface="+mn-lt"/>
                          <a:ea typeface="+mn-ea"/>
                          <a:cs typeface="+mn-cs"/>
                        </a:rPr>
                        <a:t>Density (Particle density and water absorption)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812 Part 2 Clause 5.4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3652">
                <a:tc>
                  <a:txBody>
                    <a:bodyPr/>
                    <a:lstStyle/>
                    <a:p>
                      <a:pPr algn="ctr"/>
                      <a:r>
                        <a:rPr lang="en-US" sz="11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kern="1200" dirty="0">
                          <a:solidFill>
                            <a:schemeClr val="dk1"/>
                          </a:solidFill>
                          <a:latin typeface="+mn-lt"/>
                          <a:ea typeface="+mn-ea"/>
                          <a:cs typeface="+mn-cs"/>
                        </a:rPr>
                        <a:t>Testing aggregate Part 102: methods for Sampling</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812 Part 102</a:t>
                      </a:r>
                    </a:p>
                    <a:p>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5464">
                <a:tc>
                  <a:txBody>
                    <a:bodyPr/>
                    <a:lstStyle/>
                    <a:p>
                      <a:pPr algn="ctr"/>
                      <a:r>
                        <a:rPr lang="en-US" sz="11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aggregates Part 103: Method for determination of </a:t>
                      </a:r>
                    </a:p>
                    <a:p>
                      <a:r>
                        <a:rPr lang="en-US" sz="1100" kern="1200" dirty="0">
                          <a:solidFill>
                            <a:schemeClr val="dk1"/>
                          </a:solidFill>
                          <a:latin typeface="+mn-lt"/>
                          <a:ea typeface="+mn-ea"/>
                          <a:cs typeface="+mn-cs"/>
                        </a:rPr>
                        <a:t>particle size distribution. Sieve tests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812 Part 103 Section 103.1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19759">
                <a:tc>
                  <a:txBody>
                    <a:bodyPr/>
                    <a:lstStyle/>
                    <a:p>
                      <a:pPr algn="ctr"/>
                      <a:r>
                        <a:rPr lang="en-US" sz="11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aggregates Part 105: Methods for determination of </a:t>
                      </a:r>
                    </a:p>
                    <a:p>
                      <a:r>
                        <a:rPr lang="en-US" sz="1100" kern="1200" dirty="0">
                          <a:solidFill>
                            <a:schemeClr val="dk1"/>
                          </a:solidFill>
                          <a:latin typeface="+mn-lt"/>
                          <a:ea typeface="+mn-ea"/>
                          <a:cs typeface="+mn-cs"/>
                        </a:rPr>
                        <a:t>particle shape. Flakiness index</a:t>
                      </a:r>
                    </a:p>
                    <a:p>
                      <a:pPr algn="l"/>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812 Part 105 Section 105.1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65464">
                <a:tc>
                  <a:txBody>
                    <a:bodyPr/>
                    <a:lstStyle/>
                    <a:p>
                      <a:pPr algn="ctr"/>
                      <a:r>
                        <a:rPr lang="en-US" sz="11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aggregates Part 105: Methods for determination of </a:t>
                      </a:r>
                    </a:p>
                    <a:p>
                      <a:r>
                        <a:rPr lang="en-US" sz="1100" kern="1200" dirty="0">
                          <a:solidFill>
                            <a:schemeClr val="dk1"/>
                          </a:solidFill>
                          <a:latin typeface="+mn-lt"/>
                          <a:ea typeface="+mn-ea"/>
                          <a:cs typeface="+mn-cs"/>
                        </a:rPr>
                        <a:t>particle shape. Elongation index of coarse aggregate </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812 Part 105 Section 105.2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16" name="Picture 15" descr="new logo.bmp"/>
          <p:cNvPicPr>
            <a:picLocks noChangeAspect="1"/>
          </p:cNvPicPr>
          <p:nvPr/>
        </p:nvPicPr>
        <p:blipFill>
          <a:blip r:embed="rId3" cstate="print"/>
          <a:stretch>
            <a:fillRect/>
          </a:stretch>
        </p:blipFill>
        <p:spPr>
          <a:xfrm>
            <a:off x="-1" y="567470"/>
            <a:ext cx="1310472" cy="67665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286" y="2209799"/>
            <a:ext cx="1882814" cy="1608343"/>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447800" y="1219201"/>
            <a:ext cx="5171721" cy="1169551"/>
          </a:xfrm>
          <a:prstGeom prst="rect">
            <a:avLst/>
          </a:prstGeom>
          <a:noFill/>
        </p:spPr>
        <p:txBody>
          <a:bodyPr wrap="square" rtlCol="0">
            <a:spAutoFit/>
          </a:bodyPr>
          <a:lstStyle/>
          <a:p>
            <a:pPr algn="just"/>
            <a:r>
              <a:rPr lang="en-US" sz="1400" dirty="0">
                <a:solidFill>
                  <a:srgbClr val="000000"/>
                </a:solidFill>
              </a:rPr>
              <a:t>Aggregates are used as a stable foundation with predictable, uniform properties. As such, their quality must be determined through specialist aggregate testing. </a:t>
            </a:r>
          </a:p>
          <a:p>
            <a:pPr algn="just"/>
            <a:r>
              <a:rPr lang="en-US" sz="1400" dirty="0">
                <a:solidFill>
                  <a:srgbClr val="000000"/>
                </a:solidFill>
              </a:rPr>
              <a:t>The better the quality, the more stable the construction.</a:t>
            </a:r>
          </a:p>
          <a:p>
            <a:pPr algn="just"/>
            <a:endParaRPr lang="en-US" sz="1400" dirty="0">
              <a:solidFill>
                <a:srgbClr val="000000"/>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2209800"/>
            <a:ext cx="1882814" cy="160834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236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31" name="Rectangle 30"/>
          <p:cNvSpPr/>
          <p:nvPr/>
        </p:nvSpPr>
        <p:spPr>
          <a:xfrm>
            <a:off x="1447800" y="773669"/>
            <a:ext cx="5171721"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12</a:t>
            </a:r>
          </a:p>
        </p:txBody>
      </p:sp>
      <p:graphicFrame>
        <p:nvGraphicFramePr>
          <p:cNvPr id="33" name="Table 32"/>
          <p:cNvGraphicFramePr>
            <a:graphicFrameLocks noGrp="1"/>
          </p:cNvGraphicFramePr>
          <p:nvPr>
            <p:extLst>
              <p:ext uri="{D42A27DB-BD31-4B8C-83A1-F6EECF244321}">
                <p14:modId xmlns:p14="http://schemas.microsoft.com/office/powerpoint/2010/main" val="1491888983"/>
              </p:ext>
            </p:extLst>
          </p:nvPr>
        </p:nvGraphicFramePr>
        <p:xfrm>
          <a:off x="1381480" y="1747519"/>
          <a:ext cx="5324120" cy="6461760"/>
        </p:xfrm>
        <a:graphic>
          <a:graphicData uri="http://schemas.openxmlformats.org/drawingml/2006/table">
            <a:tbl>
              <a:tblPr firstRow="1" bandRow="1">
                <a:tableStyleId>{85BE263C-DBD7-4A20-BB59-AAB30ACAA65A}</a:tableStyleId>
              </a:tblPr>
              <a:tblGrid>
                <a:gridCol w="609600">
                  <a:extLst>
                    <a:ext uri="{9D8B030D-6E8A-4147-A177-3AD203B41FA5}">
                      <a16:colId xmlns:a16="http://schemas.microsoft.com/office/drawing/2014/main" val="20000"/>
                    </a:ext>
                  </a:extLst>
                </a:gridCol>
                <a:gridCol w="3363624">
                  <a:extLst>
                    <a:ext uri="{9D8B030D-6E8A-4147-A177-3AD203B41FA5}">
                      <a16:colId xmlns:a16="http://schemas.microsoft.com/office/drawing/2014/main" val="20001"/>
                    </a:ext>
                  </a:extLst>
                </a:gridCol>
                <a:gridCol w="1350896">
                  <a:extLst>
                    <a:ext uri="{9D8B030D-6E8A-4147-A177-3AD203B41FA5}">
                      <a16:colId xmlns:a16="http://schemas.microsoft.com/office/drawing/2014/main" val="20002"/>
                    </a:ext>
                  </a:extLst>
                </a:gridCol>
              </a:tblGrid>
              <a:tr h="518160">
                <a:tc>
                  <a:txBody>
                    <a:bodyPr/>
                    <a:lstStyle/>
                    <a:p>
                      <a:pPr algn="ctr"/>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360">
                <a:tc>
                  <a:txBody>
                    <a:bodyPr/>
                    <a:lstStyle/>
                    <a:p>
                      <a:pPr algn="ctr"/>
                      <a:r>
                        <a:rPr lang="en-US"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Testing aggregates Part 109: Methods for determination of moisture</a:t>
                      </a:r>
                    </a:p>
                    <a:p>
                      <a:r>
                        <a:rPr lang="en-US" sz="1200" kern="1200" dirty="0">
                          <a:solidFill>
                            <a:schemeClr val="dk1"/>
                          </a:solidFill>
                          <a:latin typeface="+mn-lt"/>
                          <a:ea typeface="+mn-ea"/>
                          <a:cs typeface="+mn-cs"/>
                        </a:rPr>
                        <a:t>content (drying oven)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BS 812 Part 109</a:t>
                      </a:r>
                      <a:endParaRPr lang="en-US" sz="9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4360">
                <a:tc>
                  <a:txBody>
                    <a:bodyPr/>
                    <a:lstStyle/>
                    <a:p>
                      <a:pPr algn="ctr"/>
                      <a:r>
                        <a:rPr lang="en-US"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Testing aggregates Part 110: Methods for determination of aggregate</a:t>
                      </a:r>
                    </a:p>
                    <a:p>
                      <a:r>
                        <a:rPr lang="en-US" sz="1200" kern="1200" dirty="0">
                          <a:solidFill>
                            <a:schemeClr val="dk1"/>
                          </a:solidFill>
                          <a:latin typeface="+mn-lt"/>
                          <a:ea typeface="+mn-ea"/>
                          <a:cs typeface="+mn-cs"/>
                        </a:rPr>
                        <a:t>crushing value (ACV)</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BS 812 Part 110 </a:t>
                      </a:r>
                      <a:endParaRPr lang="en-US" sz="900" dirty="0"/>
                    </a:p>
                    <a:p>
                      <a:endParaRPr lang="en-US" sz="12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4360">
                <a:tc>
                  <a:txBody>
                    <a:bodyPr/>
                    <a:lstStyle/>
                    <a:p>
                      <a:pPr algn="ctr"/>
                      <a:r>
                        <a:rPr lang="en-US"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Testing aggregates Part 111: Methods for Determination of Ten Per</a:t>
                      </a:r>
                    </a:p>
                    <a:p>
                      <a:r>
                        <a:rPr lang="en-US" sz="1200" kern="1200" dirty="0">
                          <a:solidFill>
                            <a:schemeClr val="dk1"/>
                          </a:solidFill>
                          <a:latin typeface="+mn-lt"/>
                          <a:ea typeface="+mn-ea"/>
                          <a:cs typeface="+mn-cs"/>
                        </a:rPr>
                        <a:t>Cent Fines Value (TFV)</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BS 812 Part 111</a:t>
                      </a:r>
                      <a:endParaRPr lang="en-US" sz="9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7105">
                <a:tc>
                  <a:txBody>
                    <a:bodyPr/>
                    <a:lstStyle/>
                    <a:p>
                      <a:pPr algn="ctr"/>
                      <a:r>
                        <a:rPr lang="en-US" sz="12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Methods of testing cement </a:t>
                      </a:r>
                    </a:p>
                    <a:p>
                      <a:r>
                        <a:rPr lang="en-US" sz="1200" kern="1200" dirty="0">
                          <a:solidFill>
                            <a:schemeClr val="dk1"/>
                          </a:solidFill>
                          <a:latin typeface="+mn-lt"/>
                          <a:ea typeface="+mn-ea"/>
                          <a:cs typeface="+mn-cs"/>
                        </a:rPr>
                        <a:t>Part 3: Determination of setting times and soundness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BS EN 196 Part 3 </a:t>
                      </a:r>
                      <a:endParaRPr lang="en-US" sz="9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9759">
                <a:tc>
                  <a:txBody>
                    <a:bodyPr/>
                    <a:lstStyle/>
                    <a:p>
                      <a:pPr algn="ctr"/>
                      <a:r>
                        <a:rPr lang="en-US" sz="12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Methods of testing cement </a:t>
                      </a:r>
                    </a:p>
                    <a:p>
                      <a:r>
                        <a:rPr lang="en-US" sz="1200" kern="1200" dirty="0">
                          <a:solidFill>
                            <a:schemeClr val="dk1"/>
                          </a:solidFill>
                          <a:latin typeface="+mn-lt"/>
                          <a:ea typeface="+mn-ea"/>
                          <a:cs typeface="+mn-cs"/>
                        </a:rPr>
                        <a:t>Part 7: Methods of taking and preparing samples of 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a:solidFill>
                            <a:schemeClr val="dk1"/>
                          </a:solidFill>
                          <a:latin typeface="+mn-lt"/>
                          <a:ea typeface="+mn-ea"/>
                          <a:cs typeface="+mn-cs"/>
                        </a:rPr>
                        <a:t>BS EN 196 Part 7</a:t>
                      </a:r>
                    </a:p>
                    <a:p>
                      <a:r>
                        <a:rPr lang="en-US" sz="1200" kern="1200" dirty="0">
                          <a:solidFill>
                            <a:schemeClr val="dk1"/>
                          </a:solidFill>
                          <a:latin typeface="+mn-lt"/>
                          <a:ea typeface="+mn-ea"/>
                          <a:cs typeface="+mn-cs"/>
                        </a:rPr>
                        <a:t>1 </a:t>
                      </a:r>
                      <a:endParaRPr lang="en-US" sz="9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94360">
                <a:tc>
                  <a:txBody>
                    <a:bodyPr/>
                    <a:lstStyle/>
                    <a:p>
                      <a:pPr algn="ctr"/>
                      <a:r>
                        <a:rPr lang="en-US"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Tests for geometrical properties of aggregates </a:t>
                      </a:r>
                    </a:p>
                    <a:p>
                      <a:r>
                        <a:rPr lang="en-US" sz="1200" kern="1200" dirty="0">
                          <a:solidFill>
                            <a:schemeClr val="dk1"/>
                          </a:solidFill>
                          <a:latin typeface="+mn-lt"/>
                          <a:ea typeface="+mn-ea"/>
                          <a:cs typeface="+mn-cs"/>
                        </a:rPr>
                        <a:t>Part 1: Determination of particle size distribution. Sieving method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BS EN 933 Part 1 </a:t>
                      </a:r>
                      <a:endParaRPr lang="en-US" sz="9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94360">
                <a:tc>
                  <a:txBody>
                    <a:bodyPr/>
                    <a:lstStyle/>
                    <a:p>
                      <a:pPr algn="ctr"/>
                      <a:r>
                        <a:rPr lang="en-US" sz="1200"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err="1">
                          <a:solidFill>
                            <a:schemeClr val="dk1"/>
                          </a:solidFill>
                          <a:latin typeface="+mn-lt"/>
                          <a:ea typeface="+mn-ea"/>
                          <a:cs typeface="+mn-cs"/>
                        </a:rPr>
                        <a:t>ests</a:t>
                      </a:r>
                      <a:r>
                        <a:rPr lang="en-US" sz="1200" kern="1200" dirty="0">
                          <a:solidFill>
                            <a:schemeClr val="dk1"/>
                          </a:solidFill>
                          <a:latin typeface="+mn-lt"/>
                          <a:ea typeface="+mn-ea"/>
                          <a:cs typeface="+mn-cs"/>
                        </a:rPr>
                        <a:t> for geometrical properties of aggregates </a:t>
                      </a:r>
                    </a:p>
                    <a:p>
                      <a:r>
                        <a:rPr lang="en-US" sz="1200" kern="1200" dirty="0">
                          <a:solidFill>
                            <a:schemeClr val="dk1"/>
                          </a:solidFill>
                          <a:latin typeface="+mn-lt"/>
                          <a:ea typeface="+mn-ea"/>
                          <a:cs typeface="+mn-cs"/>
                        </a:rPr>
                        <a:t>Part 3: Determination of            particle shape. Flakiness index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BS EN 933 Part 3 </a:t>
                      </a:r>
                      <a:endParaRPr lang="en-US" sz="9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61999">
                <a:tc>
                  <a:txBody>
                    <a:bodyPr/>
                    <a:lstStyle/>
                    <a:p>
                      <a:pPr algn="ctr"/>
                      <a:r>
                        <a:rPr lang="en-US" sz="1200" dirty="0"/>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Tests for geometrical properties of aggregates </a:t>
                      </a:r>
                    </a:p>
                    <a:p>
                      <a:r>
                        <a:rPr lang="en-US" sz="1200" kern="1200" dirty="0">
                          <a:solidFill>
                            <a:schemeClr val="dk1"/>
                          </a:solidFill>
                          <a:latin typeface="+mn-lt"/>
                          <a:ea typeface="+mn-ea"/>
                          <a:cs typeface="+mn-cs"/>
                        </a:rPr>
                        <a:t>Part 4: Determination of particle shape. Shape index (Elongation</a:t>
                      </a:r>
                    </a:p>
                    <a:p>
                      <a:r>
                        <a:rPr lang="en-US" sz="1200" kern="1200" dirty="0">
                          <a:solidFill>
                            <a:schemeClr val="dk1"/>
                          </a:solidFill>
                          <a:latin typeface="+mn-lt"/>
                          <a:ea typeface="+mn-ea"/>
                          <a:cs typeface="+mn-cs"/>
                        </a:rPr>
                        <a:t>Index)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BS EN 933 Part 4 </a:t>
                      </a:r>
                      <a:endParaRPr lang="en-US" sz="900"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96748">
                <a:tc>
                  <a:txBody>
                    <a:bodyPr/>
                    <a:lstStyle/>
                    <a:p>
                      <a:pPr algn="ctr"/>
                      <a:r>
                        <a:rPr lang="en-US" sz="12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Shell Content Percentage of Shells in Coarse Aggregates</a:t>
                      </a:r>
                    </a:p>
                    <a:p>
                      <a:pPr algn="l"/>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BS EN 933-7 </a:t>
                      </a:r>
                      <a:endParaRPr lang="en-US" sz="9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16" name="Picture 15" descr="new logo.bmp"/>
          <p:cNvPicPr>
            <a:picLocks noChangeAspect="1"/>
          </p:cNvPicPr>
          <p:nvPr/>
        </p:nvPicPr>
        <p:blipFill>
          <a:blip r:embed="rId3" cstate="print"/>
          <a:stretch>
            <a:fillRect/>
          </a:stretch>
        </p:blipFill>
        <p:spPr>
          <a:xfrm>
            <a:off x="-1" y="567470"/>
            <a:ext cx="1310472" cy="676656"/>
          </a:xfrm>
          <a:prstGeom prst="rect">
            <a:avLst/>
          </a:prstGeom>
        </p:spPr>
      </p:pic>
    </p:spTree>
    <p:extLst>
      <p:ext uri="{BB962C8B-B14F-4D97-AF65-F5344CB8AC3E}">
        <p14:creationId xmlns:p14="http://schemas.microsoft.com/office/powerpoint/2010/main" val="301376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1816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13</a:t>
            </a:r>
          </a:p>
        </p:txBody>
      </p:sp>
      <p:pic>
        <p:nvPicPr>
          <p:cNvPr id="13" name="Picture 12" descr="new logo.bmp"/>
          <p:cNvPicPr>
            <a:picLocks noChangeAspect="1"/>
          </p:cNvPicPr>
          <p:nvPr/>
        </p:nvPicPr>
        <p:blipFill>
          <a:blip r:embed="rId3" cstate="print"/>
          <a:stretch>
            <a:fillRect/>
          </a:stretch>
        </p:blipFill>
        <p:spPr>
          <a:xfrm>
            <a:off x="-1" y="567470"/>
            <a:ext cx="1310472" cy="676656"/>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39593610"/>
              </p:ext>
            </p:extLst>
          </p:nvPr>
        </p:nvGraphicFramePr>
        <p:xfrm>
          <a:off x="1549400" y="5105401"/>
          <a:ext cx="5054600" cy="2809238"/>
        </p:xfrm>
        <a:graphic>
          <a:graphicData uri="http://schemas.openxmlformats.org/drawingml/2006/table">
            <a:tbl>
              <a:tblPr firstRow="1" bandRow="1">
                <a:tableStyleId>{85BE263C-DBD7-4A20-BB59-AAB30ACAA65A}</a:tableStyleId>
              </a:tblPr>
              <a:tblGrid>
                <a:gridCol w="520326">
                  <a:extLst>
                    <a:ext uri="{9D8B030D-6E8A-4147-A177-3AD203B41FA5}">
                      <a16:colId xmlns:a16="http://schemas.microsoft.com/office/drawing/2014/main" val="20000"/>
                    </a:ext>
                  </a:extLst>
                </a:gridCol>
                <a:gridCol w="2898962">
                  <a:extLst>
                    <a:ext uri="{9D8B030D-6E8A-4147-A177-3AD203B41FA5}">
                      <a16:colId xmlns:a16="http://schemas.microsoft.com/office/drawing/2014/main" val="20001"/>
                    </a:ext>
                  </a:extLst>
                </a:gridCol>
                <a:gridCol w="1635312">
                  <a:extLst>
                    <a:ext uri="{9D8B030D-6E8A-4147-A177-3AD203B41FA5}">
                      <a16:colId xmlns:a16="http://schemas.microsoft.com/office/drawing/2014/main" val="20002"/>
                    </a:ext>
                  </a:extLst>
                </a:gridCol>
              </a:tblGrid>
              <a:tr h="518160">
                <a:tc>
                  <a:txBody>
                    <a:bodyPr/>
                    <a:lstStyle/>
                    <a:p>
                      <a:r>
                        <a:rPr lang="en-US" sz="1100" dirty="0" err="1"/>
                        <a:t>S.No</a:t>
                      </a:r>
                      <a:r>
                        <a:rPr lang="en-US" sz="1100" dirty="0"/>
                        <a:t>.</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Field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1039">
                <a:tc>
                  <a:txBody>
                    <a:bodyPr/>
                    <a:lstStyle/>
                    <a:p>
                      <a:pPr algn="ctr"/>
                      <a:r>
                        <a:rPr lang="en-US" sz="16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Asphalt</a:t>
                      </a:r>
                      <a:r>
                        <a:rPr lang="en-US" sz="1200" baseline="0" dirty="0"/>
                        <a:t> Coring (of different thickness and    lengths)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BS  598 Part 104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39">
                <a:tc>
                  <a:txBody>
                    <a:bodyPr/>
                    <a:lstStyle/>
                    <a:p>
                      <a:pPr algn="ctr"/>
                      <a:r>
                        <a:rPr lang="en-US" sz="16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Temperature Checking of Asphaltic</a:t>
                      </a:r>
                      <a:r>
                        <a:rPr lang="en-US" sz="1200" baseline="0" dirty="0"/>
                        <a:t> Batch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BS EN 12697</a:t>
                      </a:r>
                      <a:r>
                        <a:rPr lang="en-US" sz="1200" baseline="0" dirty="0"/>
                        <a:t> Part 13</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algn="ctr"/>
                      <a:r>
                        <a:rPr lang="en-US" sz="16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Sampling of Asphalt Material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BS 598</a:t>
                      </a:r>
                      <a:r>
                        <a:rPr lang="en-US" sz="1200" baseline="0" dirty="0"/>
                        <a:t> : 100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BS EN 12697 : 27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algn="ctr"/>
                      <a:r>
                        <a:rPr lang="en-US" sz="16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Sampling of Tack/Prime Coat</a:t>
                      </a:r>
                      <a:r>
                        <a:rPr lang="en-US" sz="1200" baseline="0" dirty="0"/>
                        <a:t> Sheet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BS 598 ; 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19" y="2971800"/>
            <a:ext cx="1945911" cy="1679053"/>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1466850" y="1276606"/>
            <a:ext cx="5143500" cy="1815882"/>
          </a:xfrm>
          <a:prstGeom prst="rect">
            <a:avLst/>
          </a:prstGeom>
          <a:noFill/>
        </p:spPr>
        <p:txBody>
          <a:bodyPr wrap="square" rtlCol="0">
            <a:spAutoFit/>
          </a:bodyPr>
          <a:lstStyle/>
          <a:p>
            <a:pPr algn="just"/>
            <a:r>
              <a:rPr lang="en-US" sz="1400" b="1" dirty="0">
                <a:solidFill>
                  <a:srgbClr val="000000"/>
                </a:solidFill>
              </a:rPr>
              <a:t>BATLABs </a:t>
            </a:r>
            <a:r>
              <a:rPr lang="en-US" sz="1400" dirty="0">
                <a:solidFill>
                  <a:srgbClr val="000000"/>
                </a:solidFill>
              </a:rPr>
              <a:t>perform many tests on pavement and asphalt to be used in the construction and rehabilitation of pavements and roads.</a:t>
            </a:r>
          </a:p>
          <a:p>
            <a:pPr algn="just"/>
            <a:endParaRPr lang="en-US" sz="1400" dirty="0">
              <a:solidFill>
                <a:srgbClr val="000000"/>
              </a:solidFill>
            </a:endParaRPr>
          </a:p>
          <a:p>
            <a:pPr algn="just"/>
            <a:r>
              <a:rPr lang="en-US" sz="1400" dirty="0">
                <a:solidFill>
                  <a:srgbClr val="000000"/>
                </a:solidFill>
              </a:rPr>
              <a:t>Our pavement and asphalt testing services include:</a:t>
            </a:r>
          </a:p>
          <a:p>
            <a:pPr algn="just"/>
            <a:endParaRPr lang="en-US" sz="1400" dirty="0">
              <a:solidFill>
                <a:srgbClr val="000000"/>
              </a:solidFill>
            </a:endParaRPr>
          </a:p>
          <a:p>
            <a:pPr marL="285750" indent="-285750" algn="just">
              <a:buFont typeface="Wingdings" pitchFamily="2" charset="2"/>
              <a:buChar char="§"/>
            </a:pPr>
            <a:r>
              <a:rPr lang="en-US" sz="1400" dirty="0">
                <a:solidFill>
                  <a:srgbClr val="000000"/>
                </a:solidFill>
              </a:rPr>
              <a:t>Pavement evaluation and maintenance</a:t>
            </a:r>
          </a:p>
          <a:p>
            <a:pPr marL="285750" indent="-285750" algn="just">
              <a:buFont typeface="Wingdings" pitchFamily="2" charset="2"/>
              <a:buChar char="§"/>
            </a:pPr>
            <a:r>
              <a:rPr lang="en-US" sz="1400" dirty="0">
                <a:solidFill>
                  <a:srgbClr val="000000"/>
                </a:solidFill>
              </a:rPr>
              <a:t>Asphalt control and recycling review</a:t>
            </a:r>
          </a:p>
          <a:p>
            <a:pPr algn="just"/>
            <a:endParaRPr lang="en-US" sz="1400" dirty="0">
              <a:solidFill>
                <a:srgbClr val="000000"/>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9100" y="2971800"/>
            <a:ext cx="1905000" cy="167905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9431179"/>
            <a:ext cx="1905000" cy="246221"/>
          </a:xfrm>
          <a:prstGeom prst="rect">
            <a:avLst/>
          </a:prstGeom>
          <a:noFill/>
        </p:spPr>
        <p:txBody>
          <a:bodyPr wrap="square" rtlCol="0">
            <a:spAutoFit/>
          </a:bodyPr>
          <a:lstStyle/>
          <a:p>
            <a:pPr algn="r"/>
            <a:r>
              <a:rPr lang="en-US" sz="1000" dirty="0">
                <a:solidFill>
                  <a:srgbClr val="000000"/>
                </a:solidFill>
              </a:rPr>
              <a:t>Page 14</a:t>
            </a:r>
          </a:p>
        </p:txBody>
      </p:sp>
      <p:sp>
        <p:nvSpPr>
          <p:cNvPr id="22" name="Bent Arrow 21"/>
          <p:cNvSpPr/>
          <p:nvPr/>
        </p:nvSpPr>
        <p:spPr>
          <a:xfrm>
            <a:off x="1524000" y="1219200"/>
            <a:ext cx="5334000" cy="1676401"/>
          </a:xfrm>
          <a:prstGeom prst="bentArrow">
            <a:avLst/>
          </a:prstGeom>
          <a:solidFill>
            <a:schemeClr val="accent3">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p:cNvSpPr txBox="1"/>
          <p:nvPr/>
        </p:nvSpPr>
        <p:spPr>
          <a:xfrm>
            <a:off x="2740527" y="1447802"/>
            <a:ext cx="2807368" cy="307777"/>
          </a:xfrm>
          <a:prstGeom prst="rect">
            <a:avLst/>
          </a:prstGeom>
          <a:noFill/>
        </p:spPr>
        <p:txBody>
          <a:bodyPr wrap="square" rtlCol="0">
            <a:spAutoFit/>
          </a:bodyPr>
          <a:lstStyle/>
          <a:p>
            <a:pPr algn="ctr"/>
            <a:r>
              <a:rPr lang="en-US" sz="1400" b="1" dirty="0">
                <a:solidFill>
                  <a:srgbClr val="000000"/>
                </a:solidFill>
              </a:rPr>
              <a:t>4. Asphalt and Pavement Division</a:t>
            </a:r>
          </a:p>
        </p:txBody>
      </p:sp>
      <p:graphicFrame>
        <p:nvGraphicFramePr>
          <p:cNvPr id="33" name="Table 32"/>
          <p:cNvGraphicFramePr>
            <a:graphicFrameLocks noGrp="1"/>
          </p:cNvGraphicFramePr>
          <p:nvPr>
            <p:extLst>
              <p:ext uri="{D42A27DB-BD31-4B8C-83A1-F6EECF244321}">
                <p14:modId xmlns:p14="http://schemas.microsoft.com/office/powerpoint/2010/main" val="4003678707"/>
              </p:ext>
            </p:extLst>
          </p:nvPr>
        </p:nvGraphicFramePr>
        <p:xfrm>
          <a:off x="1524001" y="4724401"/>
          <a:ext cx="5181600" cy="4571601"/>
        </p:xfrm>
        <a:graphic>
          <a:graphicData uri="http://schemas.openxmlformats.org/drawingml/2006/table">
            <a:tbl>
              <a:tblPr firstRow="1" bandRow="1">
                <a:tableStyleId>{85BE263C-DBD7-4A20-BB59-AAB30ACAA65A}</a:tableStyleId>
              </a:tblPr>
              <a:tblGrid>
                <a:gridCol w="762000">
                  <a:extLst>
                    <a:ext uri="{9D8B030D-6E8A-4147-A177-3AD203B41FA5}">
                      <a16:colId xmlns:a16="http://schemas.microsoft.com/office/drawing/2014/main" val="20000"/>
                    </a:ext>
                  </a:extLst>
                </a:gridCol>
                <a:gridCol w="3104866">
                  <a:extLst>
                    <a:ext uri="{9D8B030D-6E8A-4147-A177-3AD203B41FA5}">
                      <a16:colId xmlns:a16="http://schemas.microsoft.com/office/drawing/2014/main" val="20001"/>
                    </a:ext>
                  </a:extLst>
                </a:gridCol>
                <a:gridCol w="1314734">
                  <a:extLst>
                    <a:ext uri="{9D8B030D-6E8A-4147-A177-3AD203B41FA5}">
                      <a16:colId xmlns:a16="http://schemas.microsoft.com/office/drawing/2014/main" val="20002"/>
                    </a:ext>
                  </a:extLst>
                </a:gridCol>
              </a:tblGrid>
              <a:tr h="518160">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6240">
                <a:tc>
                  <a:txBody>
                    <a:bodyPr/>
                    <a:lstStyle/>
                    <a:p>
                      <a:pPr algn="ctr"/>
                      <a:r>
                        <a:rPr lang="en-US" sz="12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Penetration of Bituminous Materials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2360">
                <a:tc>
                  <a:txBody>
                    <a:bodyPr/>
                    <a:lstStyle/>
                    <a:p>
                      <a:pPr algn="ctr"/>
                      <a:r>
                        <a:rPr lang="en-US" sz="1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Softening Point of Bitumen (Ring-and-Ball Apparatus)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D36</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4360">
                <a:tc>
                  <a:txBody>
                    <a:bodyPr/>
                    <a:lstStyle/>
                    <a:p>
                      <a:pPr algn="ctr"/>
                      <a:r>
                        <a:rPr lang="en-US"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Sampling Asphalt Materials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D140/D140M</a:t>
                      </a:r>
                    </a:p>
                    <a:p>
                      <a:r>
                        <a:rPr lang="en-US" sz="1200" kern="1200" baseline="30000" dirty="0">
                          <a:solidFill>
                            <a:schemeClr val="dk1"/>
                          </a:solidFill>
                          <a:latin typeface="+mn-lt"/>
                          <a:ea typeface="+mn-ea"/>
                          <a:cs typeface="+mn-cs"/>
                        </a:rPr>
                        <a:t>1</a:t>
                      </a:r>
                      <a:r>
                        <a:rPr lang="en-US" sz="1200" kern="1200" dirty="0">
                          <a:solidFill>
                            <a:schemeClr val="dk1"/>
                          </a:solidFill>
                          <a:latin typeface="+mn-lt"/>
                          <a:ea typeface="+mn-ea"/>
                          <a:cs typeface="+mn-cs"/>
                        </a:rPr>
                        <a:t>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5361">
                <a:tc>
                  <a:txBody>
                    <a:bodyPr/>
                    <a:lstStyle/>
                    <a:p>
                      <a:pPr algn="ctr"/>
                      <a:r>
                        <a:rPr lang="en-US"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Sieve Analysis of Mineral Filler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ASTM D546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4360">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Sampling Bituminous Paving Mixtures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D979/D979M</a:t>
                      </a:r>
                    </a:p>
                    <a:p>
                      <a:r>
                        <a:rPr lang="en-US" sz="1200" kern="1200" baseline="30000" dirty="0">
                          <a:solidFill>
                            <a:schemeClr val="dk1"/>
                          </a:solidFill>
                          <a:latin typeface="+mn-lt"/>
                          <a:ea typeface="+mn-ea"/>
                          <a:cs typeface="+mn-cs"/>
                        </a:rPr>
                        <a:t>1</a:t>
                      </a:r>
                      <a:r>
                        <a:rPr lang="en-US" sz="1200" kern="1200" dirty="0">
                          <a:solidFill>
                            <a:schemeClr val="dk1"/>
                          </a:solidFill>
                          <a:latin typeface="+mn-lt"/>
                          <a:ea typeface="+mn-ea"/>
                          <a:cs typeface="+mn-cs"/>
                        </a:rPr>
                        <a:t>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6721">
                <a:tc>
                  <a:txBody>
                    <a:bodyPr/>
                    <a:lstStyle/>
                    <a:p>
                      <a:pPr algn="ctr"/>
                      <a:r>
                        <a:rPr lang="en-US" sz="1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Bulk Specific Gravity and Density of Compacted Bituminous Mixtures Using Coated Samples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ASTM D1188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6721">
                <a:tc>
                  <a:txBody>
                    <a:bodyPr/>
                    <a:lstStyle/>
                    <a:p>
                      <a:pPr algn="ctr"/>
                      <a:r>
                        <a:rPr lang="en-US" sz="1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Theoretical Maximum Specific Gravity and Density of Bituminous Paving Mixtures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ASTM D2041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42360">
                <a:tc>
                  <a:txBody>
                    <a:bodyPr/>
                    <a:lstStyle/>
                    <a:p>
                      <a:pPr algn="ctr"/>
                      <a:r>
                        <a:rPr lang="en-US" sz="12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Bulk Specific Gravity and Density of Non-Absorptive Compacted </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Bituminous Mixtures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ASTM D2726/D2726M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9" name="TextBox 18"/>
          <p:cNvSpPr txBox="1"/>
          <p:nvPr/>
        </p:nvSpPr>
        <p:spPr>
          <a:xfrm>
            <a:off x="1981200" y="2017694"/>
            <a:ext cx="4419600" cy="755762"/>
          </a:xfrm>
          <a:prstGeom prst="rect">
            <a:avLst/>
          </a:prstGeom>
          <a:noFill/>
        </p:spPr>
        <p:txBody>
          <a:bodyPr wrap="square" rtlCol="0">
            <a:spAutoFit/>
          </a:bodyPr>
          <a:lstStyle/>
          <a:p>
            <a:pPr algn="just"/>
            <a:r>
              <a:rPr lang="en-US" sz="1400" b="1" dirty="0">
                <a:solidFill>
                  <a:srgbClr val="000000"/>
                </a:solidFill>
              </a:rPr>
              <a:t>BATLABS’ </a:t>
            </a:r>
            <a:r>
              <a:rPr lang="en-US" sz="1400" dirty="0">
                <a:solidFill>
                  <a:srgbClr val="000000"/>
                </a:solidFill>
              </a:rPr>
              <a:t>Asphalt Division is equally equipped with up-to-date apparatuses for testing the physical, mechanical and chemical properties of asphalt and bitumen.</a:t>
            </a:r>
          </a:p>
        </p:txBody>
      </p:sp>
      <p:pic>
        <p:nvPicPr>
          <p:cNvPr id="18" name="Picture 17" descr="new logo.bmp"/>
          <p:cNvPicPr>
            <a:picLocks noChangeAspect="1"/>
          </p:cNvPicPr>
          <p:nvPr/>
        </p:nvPicPr>
        <p:blipFill>
          <a:blip r:embed="rId3" cstate="print"/>
          <a:stretch>
            <a:fillRect/>
          </a:stretch>
        </p:blipFill>
        <p:spPr>
          <a:xfrm>
            <a:off x="-1" y="567470"/>
            <a:ext cx="1310472" cy="67665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1" y="2743201"/>
            <a:ext cx="1866900" cy="184623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1" y="2743201"/>
            <a:ext cx="1790700" cy="18462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8200" y="9296401"/>
            <a:ext cx="1905000" cy="246221"/>
          </a:xfrm>
          <a:prstGeom prst="rect">
            <a:avLst/>
          </a:prstGeom>
          <a:noFill/>
        </p:spPr>
        <p:txBody>
          <a:bodyPr wrap="square" rtlCol="0">
            <a:spAutoFit/>
          </a:bodyPr>
          <a:lstStyle/>
          <a:p>
            <a:pPr algn="r"/>
            <a:r>
              <a:rPr lang="en-US" sz="1000" dirty="0">
                <a:solidFill>
                  <a:srgbClr val="000000"/>
                </a:solidFill>
              </a:rPr>
              <a:t>Page 15</a:t>
            </a:r>
          </a:p>
        </p:txBody>
      </p:sp>
      <p:graphicFrame>
        <p:nvGraphicFramePr>
          <p:cNvPr id="33" name="Table 32"/>
          <p:cNvGraphicFramePr>
            <a:graphicFrameLocks noGrp="1"/>
          </p:cNvGraphicFramePr>
          <p:nvPr>
            <p:extLst>
              <p:ext uri="{D42A27DB-BD31-4B8C-83A1-F6EECF244321}">
                <p14:modId xmlns:p14="http://schemas.microsoft.com/office/powerpoint/2010/main" val="965915430"/>
              </p:ext>
            </p:extLst>
          </p:nvPr>
        </p:nvGraphicFramePr>
        <p:xfrm>
          <a:off x="1329521" y="1371600"/>
          <a:ext cx="5223679" cy="7726680"/>
        </p:xfrm>
        <a:graphic>
          <a:graphicData uri="http://schemas.openxmlformats.org/drawingml/2006/table">
            <a:tbl>
              <a:tblPr firstRow="1" bandRow="1">
                <a:tableStyleId>{85BE263C-DBD7-4A20-BB59-AAB30ACAA65A}</a:tableStyleId>
              </a:tblPr>
              <a:tblGrid>
                <a:gridCol w="762000">
                  <a:extLst>
                    <a:ext uri="{9D8B030D-6E8A-4147-A177-3AD203B41FA5}">
                      <a16:colId xmlns:a16="http://schemas.microsoft.com/office/drawing/2014/main" val="20000"/>
                    </a:ext>
                  </a:extLst>
                </a:gridCol>
                <a:gridCol w="3104866">
                  <a:extLst>
                    <a:ext uri="{9D8B030D-6E8A-4147-A177-3AD203B41FA5}">
                      <a16:colId xmlns:a16="http://schemas.microsoft.com/office/drawing/2014/main" val="20001"/>
                    </a:ext>
                  </a:extLst>
                </a:gridCol>
                <a:gridCol w="1356813">
                  <a:extLst>
                    <a:ext uri="{9D8B030D-6E8A-4147-A177-3AD203B41FA5}">
                      <a16:colId xmlns:a16="http://schemas.microsoft.com/office/drawing/2014/main" val="20002"/>
                    </a:ext>
                  </a:extLst>
                </a:gridCol>
              </a:tblGrid>
              <a:tr h="518160">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3840">
                <a:tc>
                  <a:txBody>
                    <a:bodyPr/>
                    <a:lstStyle/>
                    <a:p>
                      <a:pPr algn="ctr"/>
                      <a:r>
                        <a:rPr lang="en-US"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Nuclear Density of Asphalt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ASTM D2950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4360">
                <a:tc>
                  <a:txBody>
                    <a:bodyPr/>
                    <a:lstStyle/>
                    <a:p>
                      <a:pPr algn="ctr"/>
                      <a:r>
                        <a:rPr lang="en-US" sz="12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Estimating Application Rate and Residual Application Rate of </a:t>
                      </a:r>
                    </a:p>
                    <a:p>
                      <a:r>
                        <a:rPr lang="en-US" sz="1200" kern="1200" dirty="0">
                          <a:solidFill>
                            <a:schemeClr val="dk1"/>
                          </a:solidFill>
                          <a:latin typeface="+mn-lt"/>
                          <a:ea typeface="+mn-ea"/>
                          <a:cs typeface="+mn-cs"/>
                        </a:rPr>
                        <a:t>Bituminous Distributors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ASTM D2995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4360">
                <a:tc>
                  <a:txBody>
                    <a:bodyPr/>
                    <a:lstStyle/>
                    <a:p>
                      <a:pPr algn="ctr"/>
                      <a:r>
                        <a:rPr lang="en-US"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Percent Air Voids in Compacted Dense and Open Bituminous</a:t>
                      </a:r>
                    </a:p>
                    <a:p>
                      <a:r>
                        <a:rPr lang="en-US" sz="1200" kern="1200" dirty="0">
                          <a:solidFill>
                            <a:schemeClr val="dk1"/>
                          </a:solidFill>
                          <a:latin typeface="+mn-lt"/>
                          <a:ea typeface="+mn-ea"/>
                          <a:cs typeface="+mn-cs"/>
                        </a:rPr>
                        <a:t>Paving Mixtures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ASTM D3203/D3203M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1960">
                <a:tc>
                  <a:txBody>
                    <a:bodyPr/>
                    <a:lstStyle/>
                    <a:p>
                      <a:pPr algn="ctr"/>
                      <a:r>
                        <a:rPr lang="en-US"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Thickness or Height of Compacted Asphalt Mixture Specimens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ASTM D3549/D3549M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2360">
                <a:tc>
                  <a:txBody>
                    <a:bodyPr/>
                    <a:lstStyle/>
                    <a:p>
                      <a:pPr algn="ctr"/>
                      <a:r>
                        <a:rPr lang="en-US"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Sampling Compacted Bituminous Mixtures for Laboratory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D5361/D5361M</a:t>
                      </a:r>
                      <a:r>
                        <a:rPr lang="en-US" sz="1200" kern="1200" baseline="30000" dirty="0">
                          <a:solidFill>
                            <a:schemeClr val="dk1"/>
                          </a:solidFill>
                          <a:latin typeface="+mn-lt"/>
                          <a:ea typeface="+mn-ea"/>
                          <a:cs typeface="+mn-cs"/>
                        </a:rPr>
                        <a:t>1</a:t>
                      </a:r>
                      <a:r>
                        <a:rPr lang="en-US" sz="12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4398">
                <a:tc>
                  <a:txBody>
                    <a:bodyPr/>
                    <a:lstStyle/>
                    <a:p>
                      <a:pPr algn="ctr"/>
                      <a:r>
                        <a:rPr lang="en-US"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Mechanical Size Analysis of Extracted Aggregate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D5444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94360">
                <a:tc>
                  <a:txBody>
                    <a:bodyPr/>
                    <a:lstStyle/>
                    <a:p>
                      <a:pPr algn="ctr"/>
                      <a:r>
                        <a:rPr lang="en-US"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Bulk Specific Gravity and Density of Compacted Asphalt Mixtures </a:t>
                      </a:r>
                    </a:p>
                    <a:p>
                      <a:r>
                        <a:rPr lang="en-US" sz="1200" kern="1200" dirty="0">
                          <a:solidFill>
                            <a:schemeClr val="dk1"/>
                          </a:solidFill>
                          <a:latin typeface="+mn-lt"/>
                          <a:ea typeface="+mn-ea"/>
                          <a:cs typeface="+mn-cs"/>
                        </a:rPr>
                        <a:t>Using Vacuum Sealing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D6752/D6752M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94360">
                <a:tc>
                  <a:txBody>
                    <a:bodyPr/>
                    <a:lstStyle/>
                    <a:p>
                      <a:pPr algn="ctr"/>
                      <a:r>
                        <a:rPr lang="en-US"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Maximum Specific Gravity and Density of Asphalt Mixtures using </a:t>
                      </a:r>
                    </a:p>
                    <a:p>
                      <a:r>
                        <a:rPr lang="en-US" sz="1200" kern="1200" dirty="0">
                          <a:solidFill>
                            <a:schemeClr val="dk1"/>
                          </a:solidFill>
                          <a:latin typeface="+mn-lt"/>
                          <a:ea typeface="+mn-ea"/>
                          <a:cs typeface="+mn-cs"/>
                        </a:rPr>
                        <a:t>Automatic Vacuum Sealing Method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D6857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42360">
                <a:tc>
                  <a:txBody>
                    <a:bodyPr/>
                    <a:lstStyle/>
                    <a:p>
                      <a:pPr algn="ctr"/>
                      <a:r>
                        <a:rPr lang="en-US"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Preparation of Asphalt Mixture Specimens Using Marshall Apparatus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D6926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42360">
                <a:tc>
                  <a:txBody>
                    <a:bodyPr/>
                    <a:lstStyle/>
                    <a:p>
                      <a:pPr algn="ctr"/>
                      <a:r>
                        <a:rPr lang="en-US" sz="12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Marshall Stability and Flow of Asphalt Mixtures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ASTM D6927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502920">
                <a:tc>
                  <a:txBody>
                    <a:bodyPr/>
                    <a:lstStyle/>
                    <a:p>
                      <a:pPr algn="ctr"/>
                      <a:r>
                        <a:rPr lang="en-US"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Use of the Dynamic Cone Penetrometer in Shallow Pavement</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Applications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ASTM D6951/D6951M</a:t>
                      </a:r>
                      <a:r>
                        <a:rPr lang="en-US" sz="1200" kern="1200" baseline="30000" dirty="0">
                          <a:solidFill>
                            <a:schemeClr val="dk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04800">
                <a:tc>
                  <a:txBody>
                    <a:bodyPr/>
                    <a:lstStyle/>
                    <a:p>
                      <a:pPr algn="ctr"/>
                      <a:r>
                        <a:rPr lang="en-US"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Reducing Sample of HMA to Test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AASHTO R 47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594360">
                <a:tc>
                  <a:txBody>
                    <a:bodyPr/>
                    <a:lstStyle/>
                    <a:p>
                      <a:pPr algn="ctr"/>
                      <a:r>
                        <a:rPr lang="en-US"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Methods of test for soils for civil engineering purposes Part 9: In-situ tests In-situ vertical deformation and strength tests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1377 Part 9 Section 4</a:t>
                      </a:r>
                      <a:r>
                        <a:rPr lang="en-US" sz="1200" kern="1200" baseline="30000" dirty="0">
                          <a:solidFill>
                            <a:schemeClr val="dk1"/>
                          </a:solidFill>
                          <a:latin typeface="+mn-lt"/>
                          <a:ea typeface="+mn-ea"/>
                          <a:cs typeface="+mn-cs"/>
                        </a:rPr>
                        <a:t>1</a:t>
                      </a:r>
                      <a:r>
                        <a:rPr lang="en-US" sz="12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42360">
                <a:tc>
                  <a:txBody>
                    <a:bodyPr/>
                    <a:lstStyle/>
                    <a:p>
                      <a:pPr algn="ctr"/>
                      <a:r>
                        <a:rPr lang="en-US"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Bitumen and bituminous binders. Determination of the softening</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point. Ring and Ball method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EN 1427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18" name="Picture 17" descr="new logo.bmp"/>
          <p:cNvPicPr>
            <a:picLocks noChangeAspect="1"/>
          </p:cNvPicPr>
          <p:nvPr/>
        </p:nvPicPr>
        <p:blipFill>
          <a:blip r:embed="rId3" cstate="print"/>
          <a:stretch>
            <a:fillRect/>
          </a:stretch>
        </p:blipFill>
        <p:spPr>
          <a:xfrm>
            <a:off x="-1" y="567470"/>
            <a:ext cx="1310472" cy="676656"/>
          </a:xfrm>
          <a:prstGeom prst="rect">
            <a:avLst/>
          </a:prstGeom>
        </p:spPr>
      </p:pic>
    </p:spTree>
    <p:extLst>
      <p:ext uri="{BB962C8B-B14F-4D97-AF65-F5344CB8AC3E}">
        <p14:creationId xmlns:p14="http://schemas.microsoft.com/office/powerpoint/2010/main" val="366823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9448800"/>
            <a:ext cx="1905000" cy="246221"/>
          </a:xfrm>
          <a:prstGeom prst="rect">
            <a:avLst/>
          </a:prstGeom>
          <a:noFill/>
        </p:spPr>
        <p:txBody>
          <a:bodyPr wrap="square" rtlCol="0">
            <a:spAutoFit/>
          </a:bodyPr>
          <a:lstStyle/>
          <a:p>
            <a:pPr algn="r"/>
            <a:r>
              <a:rPr lang="en-US" sz="1000" dirty="0">
                <a:solidFill>
                  <a:srgbClr val="000000"/>
                </a:solidFill>
              </a:rPr>
              <a:t>Page 16</a:t>
            </a:r>
          </a:p>
        </p:txBody>
      </p:sp>
      <p:graphicFrame>
        <p:nvGraphicFramePr>
          <p:cNvPr id="33" name="Table 32"/>
          <p:cNvGraphicFramePr>
            <a:graphicFrameLocks noGrp="1"/>
          </p:cNvGraphicFramePr>
          <p:nvPr>
            <p:extLst>
              <p:ext uri="{D42A27DB-BD31-4B8C-83A1-F6EECF244321}">
                <p14:modId xmlns:p14="http://schemas.microsoft.com/office/powerpoint/2010/main" val="768414801"/>
              </p:ext>
            </p:extLst>
          </p:nvPr>
        </p:nvGraphicFramePr>
        <p:xfrm>
          <a:off x="1447800" y="1244127"/>
          <a:ext cx="5181600" cy="7955878"/>
        </p:xfrm>
        <a:graphic>
          <a:graphicData uri="http://schemas.openxmlformats.org/drawingml/2006/table">
            <a:tbl>
              <a:tblPr firstRow="1" bandRow="1">
                <a:tableStyleId>{85BE263C-DBD7-4A20-BB59-AAB30ACAA65A}</a:tableStyleId>
              </a:tblPr>
              <a:tblGrid>
                <a:gridCol w="762000">
                  <a:extLst>
                    <a:ext uri="{9D8B030D-6E8A-4147-A177-3AD203B41FA5}">
                      <a16:colId xmlns:a16="http://schemas.microsoft.com/office/drawing/2014/main" val="20000"/>
                    </a:ext>
                  </a:extLst>
                </a:gridCol>
                <a:gridCol w="3104866">
                  <a:extLst>
                    <a:ext uri="{9D8B030D-6E8A-4147-A177-3AD203B41FA5}">
                      <a16:colId xmlns:a16="http://schemas.microsoft.com/office/drawing/2014/main" val="20001"/>
                    </a:ext>
                  </a:extLst>
                </a:gridCol>
                <a:gridCol w="1314734">
                  <a:extLst>
                    <a:ext uri="{9D8B030D-6E8A-4147-A177-3AD203B41FA5}">
                      <a16:colId xmlns:a16="http://schemas.microsoft.com/office/drawing/2014/main" val="20002"/>
                    </a:ext>
                  </a:extLst>
                </a:gridCol>
              </a:tblGrid>
              <a:tr h="518160">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r>
                        <a:rPr lang="en-US" sz="1100" baseline="0" dirty="0"/>
                        <a:t> – (Asphalt Mixtures)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6721">
                <a:tc>
                  <a:txBody>
                    <a:bodyPr/>
                    <a:lstStyle/>
                    <a:p>
                      <a:pPr algn="ctr"/>
                      <a:r>
                        <a:rPr lang="en-US" sz="11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Density of Semi-Solid Bituminous Materials (</a:t>
                      </a:r>
                      <a:r>
                        <a:rPr lang="en-US" sz="1100" kern="1200" dirty="0" err="1">
                          <a:solidFill>
                            <a:schemeClr val="dk1"/>
                          </a:solidFill>
                          <a:latin typeface="+mn-lt"/>
                          <a:ea typeface="+mn-ea"/>
                          <a:cs typeface="+mn-cs"/>
                        </a:rPr>
                        <a:t>Pycnometer</a:t>
                      </a:r>
                      <a:r>
                        <a:rPr lang="en-US" sz="1100" kern="1200" dirty="0">
                          <a:solidFill>
                            <a:schemeClr val="dk1"/>
                          </a:solidFill>
                          <a:latin typeface="+mn-lt"/>
                          <a:ea typeface="+mn-ea"/>
                          <a:cs typeface="+mn-cs"/>
                        </a:rPr>
                        <a:t> Method)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D70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6721">
                <a:tc>
                  <a:txBody>
                    <a:bodyPr/>
                    <a:lstStyle/>
                    <a:p>
                      <a:pPr algn="ctr"/>
                      <a:r>
                        <a:rPr lang="en-US" sz="11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Quantitative extraction of bitumen from bituminous paving mixtures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D2172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1999">
                <a:tc>
                  <a:txBody>
                    <a:bodyPr/>
                    <a:lstStyle/>
                    <a:p>
                      <a:pPr algn="ctr"/>
                      <a:r>
                        <a:rPr lang="en-US" sz="11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Bulk Specific Gravity and Density of Non-Absorptive Comp</a:t>
                      </a:r>
                    </a:p>
                    <a:p>
                      <a:r>
                        <a:rPr lang="en-US" sz="1100" kern="1200" dirty="0">
                          <a:solidFill>
                            <a:schemeClr val="dk1"/>
                          </a:solidFill>
                          <a:latin typeface="+mn-lt"/>
                          <a:ea typeface="+mn-ea"/>
                          <a:cs typeface="+mn-cs"/>
                        </a:rPr>
                        <a:t>Bituminous Mixtures (Determination of Bulk Density)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D2726, Clause 10.2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29640">
                <a:tc>
                  <a:txBody>
                    <a:bodyPr/>
                    <a:lstStyle/>
                    <a:p>
                      <a:pPr algn="ctr"/>
                      <a:r>
                        <a:rPr lang="en-US" sz="110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Sampling and examination of bituminous mixtures for roads and other paved areas. Methods of test for the determination of density</a:t>
                      </a:r>
                    </a:p>
                    <a:p>
                      <a:r>
                        <a:rPr lang="en-US" sz="1100" kern="1200" dirty="0">
                          <a:solidFill>
                            <a:schemeClr val="dk1"/>
                          </a:solidFill>
                          <a:latin typeface="+mn-lt"/>
                          <a:ea typeface="+mn-ea"/>
                          <a:cs typeface="+mn-cs"/>
                        </a:rPr>
                        <a:t>and compaction (Density and thickness of asphalt 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598 Part 104, Section 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29640">
                <a:tc>
                  <a:txBody>
                    <a:bodyPr/>
                    <a:lstStyle/>
                    <a:p>
                      <a:pPr algn="ctr"/>
                      <a:r>
                        <a:rPr lang="en-US" sz="11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Sampling and examination of bituminous mixtures for roads and</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other paved areas. Method of test for the determination of the</a:t>
                      </a:r>
                    </a:p>
                    <a:p>
                      <a:r>
                        <a:rPr lang="en-US" sz="1100" kern="1200" dirty="0">
                          <a:solidFill>
                            <a:schemeClr val="dk1"/>
                          </a:solidFill>
                          <a:latin typeface="+mn-lt"/>
                          <a:ea typeface="+mn-ea"/>
                          <a:cs typeface="+mn-cs"/>
                        </a:rPr>
                        <a:t>composition of design surface course rolled asphalt (Marshall</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stability and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598 Part 107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3652">
                <a:tc>
                  <a:txBody>
                    <a:bodyPr/>
                    <a:lstStyle/>
                    <a:p>
                      <a:pPr algn="ctr"/>
                      <a:r>
                        <a:rPr lang="en-US" sz="11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Bitumen and bituminous binders. Determination of </a:t>
                      </a:r>
                      <a:r>
                        <a:rPr lang="en-US" sz="1100" kern="1200" dirty="0" err="1">
                          <a:solidFill>
                            <a:schemeClr val="dk1"/>
                          </a:solidFill>
                          <a:latin typeface="+mn-lt"/>
                          <a:ea typeface="+mn-ea"/>
                          <a:cs typeface="+mn-cs"/>
                        </a:rPr>
                        <a:t>needlepenetration</a:t>
                      </a:r>
                      <a:endParaRPr lang="en-US" sz="11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EN 1426</a:t>
                      </a:r>
                    </a:p>
                    <a:p>
                      <a:r>
                        <a:rPr lang="en-US" sz="1100" kern="1200" dirty="0">
                          <a:solidFill>
                            <a:schemeClr val="dk1"/>
                          </a:solidFill>
                          <a:latin typeface="+mn-lt"/>
                          <a:ea typeface="+mn-ea"/>
                          <a:cs typeface="+mn-cs"/>
                        </a:rPr>
                        <a:t>BS 2000-49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6721">
                <a:tc>
                  <a:txBody>
                    <a:bodyPr/>
                    <a:lstStyle/>
                    <a:p>
                      <a:pPr algn="ctr"/>
                      <a:r>
                        <a:rPr lang="en-US" sz="110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Bituminous mixtures. Test methods for hot mix asphalt. Soluble</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binder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EN 12697-1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41411">
                <a:tc>
                  <a:txBody>
                    <a:bodyPr/>
                    <a:lstStyle/>
                    <a:p>
                      <a:pPr algn="ctr"/>
                      <a:r>
                        <a:rPr lang="en-US" sz="11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Bituminous mixtures. Test methods for hot mix asphalt.</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Determination of the maximum density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12697-5, Clause 9.3 </a:t>
                      </a:r>
                      <a:endParaRPr lang="en-US" sz="11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94360">
                <a:tc>
                  <a:txBody>
                    <a:bodyPr/>
                    <a:lstStyle/>
                    <a:p>
                      <a:pPr algn="ctr"/>
                      <a:r>
                        <a:rPr lang="en-US" sz="110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Bituminous mixtures. Test methods for hot mix asphalt.</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Determination of bulk density of bituminous specimens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EN 12697-6,</a:t>
                      </a:r>
                    </a:p>
                    <a:p>
                      <a:r>
                        <a:rPr lang="en-US" sz="1100" kern="1200" dirty="0">
                          <a:solidFill>
                            <a:schemeClr val="dk1"/>
                          </a:solidFill>
                          <a:latin typeface="+mn-lt"/>
                          <a:ea typeface="+mn-ea"/>
                          <a:cs typeface="+mn-cs"/>
                        </a:rPr>
                        <a:t>Clauses 9.2 &amp; 9.3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26721">
                <a:tc>
                  <a:txBody>
                    <a:bodyPr/>
                    <a:lstStyle/>
                    <a:p>
                      <a:pPr algn="ctr"/>
                      <a:r>
                        <a:rPr lang="en-US" sz="1100"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Bituminous mixtures. Test methods for hot mix asphalt.</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Temperature measurement</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EN 12697-13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41411">
                <a:tc>
                  <a:txBody>
                    <a:bodyPr/>
                    <a:lstStyle/>
                    <a:p>
                      <a:pPr algn="ctr"/>
                      <a:r>
                        <a:rPr lang="en-US" sz="1100"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Bituminous mixtures. Test methods for hot mix asphalt. Sampling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EN 12697-27</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kern="1200" baseline="300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594360">
                <a:tc>
                  <a:txBody>
                    <a:bodyPr/>
                    <a:lstStyle/>
                    <a:p>
                      <a:pPr algn="ctr"/>
                      <a:r>
                        <a:rPr lang="en-US" sz="110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Bituminous mixtures. Test methods for hot mix asphalt. Determination of the dimensions of a bituminous specimen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EN 12697-29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594360">
                <a:tc>
                  <a:txBody>
                    <a:bodyPr/>
                    <a:lstStyle/>
                    <a:p>
                      <a:pPr algn="ctr"/>
                      <a:r>
                        <a:rPr lang="en-US" sz="11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Bituminous mixtures. Test methods for hot mix asphalt. Specimen preparation</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by impact compactor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EN 12697-30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18" name="Picture 17" descr="new logo.bmp"/>
          <p:cNvPicPr>
            <a:picLocks noChangeAspect="1"/>
          </p:cNvPicPr>
          <p:nvPr/>
        </p:nvPicPr>
        <p:blipFill>
          <a:blip r:embed="rId3" cstate="print"/>
          <a:stretch>
            <a:fillRect/>
          </a:stretch>
        </p:blipFill>
        <p:spPr>
          <a:xfrm>
            <a:off x="-1" y="567470"/>
            <a:ext cx="1310472" cy="676656"/>
          </a:xfrm>
          <a:prstGeom prst="rect">
            <a:avLst/>
          </a:prstGeom>
        </p:spPr>
      </p:pic>
    </p:spTree>
    <p:extLst>
      <p:ext uri="{BB962C8B-B14F-4D97-AF65-F5344CB8AC3E}">
        <p14:creationId xmlns:p14="http://schemas.microsoft.com/office/powerpoint/2010/main" val="3912284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29175" y="9269413"/>
            <a:ext cx="1905000" cy="246221"/>
          </a:xfrm>
          <a:prstGeom prst="rect">
            <a:avLst/>
          </a:prstGeom>
          <a:noFill/>
        </p:spPr>
        <p:txBody>
          <a:bodyPr wrap="square" rtlCol="0">
            <a:spAutoFit/>
          </a:bodyPr>
          <a:lstStyle/>
          <a:p>
            <a:pPr algn="r"/>
            <a:r>
              <a:rPr lang="en-US" sz="1000" dirty="0">
                <a:solidFill>
                  <a:srgbClr val="000000"/>
                </a:solidFill>
              </a:rPr>
              <a:t>Page 17</a:t>
            </a:r>
          </a:p>
        </p:txBody>
      </p:sp>
      <p:graphicFrame>
        <p:nvGraphicFramePr>
          <p:cNvPr id="33" name="Table 32"/>
          <p:cNvGraphicFramePr>
            <a:graphicFrameLocks noGrp="1"/>
          </p:cNvGraphicFramePr>
          <p:nvPr>
            <p:extLst>
              <p:ext uri="{D42A27DB-BD31-4B8C-83A1-F6EECF244321}">
                <p14:modId xmlns:p14="http://schemas.microsoft.com/office/powerpoint/2010/main" val="3950978809"/>
              </p:ext>
            </p:extLst>
          </p:nvPr>
        </p:nvGraphicFramePr>
        <p:xfrm>
          <a:off x="1447800" y="1706880"/>
          <a:ext cx="5181600" cy="5181600"/>
        </p:xfrm>
        <a:graphic>
          <a:graphicData uri="http://schemas.openxmlformats.org/drawingml/2006/table">
            <a:tbl>
              <a:tblPr firstRow="1" bandRow="1">
                <a:tableStyleId>{85BE263C-DBD7-4A20-BB59-AAB30ACAA65A}</a:tableStyleId>
              </a:tblPr>
              <a:tblGrid>
                <a:gridCol w="762000">
                  <a:extLst>
                    <a:ext uri="{9D8B030D-6E8A-4147-A177-3AD203B41FA5}">
                      <a16:colId xmlns:a16="http://schemas.microsoft.com/office/drawing/2014/main" val="20000"/>
                    </a:ext>
                  </a:extLst>
                </a:gridCol>
                <a:gridCol w="3104866">
                  <a:extLst>
                    <a:ext uri="{9D8B030D-6E8A-4147-A177-3AD203B41FA5}">
                      <a16:colId xmlns:a16="http://schemas.microsoft.com/office/drawing/2014/main" val="20001"/>
                    </a:ext>
                  </a:extLst>
                </a:gridCol>
                <a:gridCol w="1314734">
                  <a:extLst>
                    <a:ext uri="{9D8B030D-6E8A-4147-A177-3AD203B41FA5}">
                      <a16:colId xmlns:a16="http://schemas.microsoft.com/office/drawing/2014/main" val="20002"/>
                    </a:ext>
                  </a:extLst>
                </a:gridCol>
              </a:tblGrid>
              <a:tr h="518160">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r>
                        <a:rPr lang="en-US" sz="1100" baseline="0" dirty="0"/>
                        <a:t> – (Asphalt Mixtures)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4360">
                <a:tc>
                  <a:txBody>
                    <a:bodyPr/>
                    <a:lstStyle/>
                    <a:p>
                      <a:pPr algn="ctr"/>
                      <a:r>
                        <a:rPr lang="en-US" sz="12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Bituminous mixtures. Test methods for hot mix asphalt. Specimen preparation</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by impact compactor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EN 12697-30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4360">
                <a:tc>
                  <a:txBody>
                    <a:bodyPr/>
                    <a:lstStyle/>
                    <a:p>
                      <a:pPr algn="ctr"/>
                      <a:r>
                        <a:rPr lang="en-US" sz="1200"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Bituminous mixtures. Test methods for hot mix asphalt. Marshall Test (Marshall stability and</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EN 12697-34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4360">
                <a:tc>
                  <a:txBody>
                    <a:bodyPr/>
                    <a:lstStyle/>
                    <a:p>
                      <a:pPr algn="ctr"/>
                      <a:r>
                        <a:rPr lang="en-US" sz="1200"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Bituminous mixtures. Test methods for hot mix asphalt. Determination of the thickness of a bituminous pavement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EN 12697-36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61999">
                <a:tc>
                  <a:txBody>
                    <a:bodyPr/>
                    <a:lstStyle/>
                    <a:p>
                      <a:pPr algn="ctr"/>
                      <a:r>
                        <a:rPr lang="en-US" sz="120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Bituminous mixtures. Test methods for hot mix asphalt. Part 28: Preparation of samples for determining binder content, water content</a:t>
                      </a:r>
                    </a:p>
                    <a:p>
                      <a:r>
                        <a:rPr lang="en-US" sz="1200" kern="1200" dirty="0">
                          <a:solidFill>
                            <a:schemeClr val="dk1"/>
                          </a:solidFill>
                          <a:latin typeface="+mn-lt"/>
                          <a:ea typeface="+mn-ea"/>
                          <a:cs typeface="+mn-cs"/>
                        </a:rPr>
                        <a:t>and grading</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a:solidFill>
                            <a:schemeClr val="dk1"/>
                          </a:solidFill>
                          <a:latin typeface="+mn-lt"/>
                          <a:ea typeface="+mn-ea"/>
                          <a:cs typeface="+mn-cs"/>
                        </a:rPr>
                        <a:t>BS EN 12697 Part 28 </a:t>
                      </a:r>
                      <a:endParaRPr lang="en-US" sz="12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4360">
                <a:tc>
                  <a:txBody>
                    <a:bodyPr/>
                    <a:lstStyle/>
                    <a:p>
                      <a:pPr algn="ctr"/>
                      <a:r>
                        <a:rPr lang="en-US" sz="1200"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Bituminous mixtures. Test method for hot mix asphalt Part 2:</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Determination of particle size distribution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a:solidFill>
                            <a:schemeClr val="dk1"/>
                          </a:solidFill>
                          <a:latin typeface="+mn-lt"/>
                          <a:ea typeface="+mn-ea"/>
                          <a:cs typeface="+mn-cs"/>
                        </a:rPr>
                        <a:t>BS EN 12697 Part 2 </a:t>
                      </a:r>
                      <a:endParaRPr lang="en-US" sz="12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94360">
                <a:tc>
                  <a:txBody>
                    <a:bodyPr/>
                    <a:lstStyle/>
                    <a:p>
                      <a:pPr algn="ctr"/>
                      <a:r>
                        <a:rPr lang="en-US" sz="120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Bituminous mixtures. Test methods for hot mix asphalt</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Part 8: Determination of void characteristics of bituminous</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specimens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a:solidFill>
                            <a:schemeClr val="dk1"/>
                          </a:solidFill>
                          <a:latin typeface="+mn-lt"/>
                          <a:ea typeface="+mn-ea"/>
                          <a:cs typeface="+mn-cs"/>
                        </a:rPr>
                        <a:t>BS EN 12697 Part 8 </a:t>
                      </a:r>
                      <a:endParaRPr lang="en-US" sz="12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94360">
                <a:tc>
                  <a:txBody>
                    <a:bodyPr/>
                    <a:lstStyle/>
                    <a:p>
                      <a:pPr algn="ctr"/>
                      <a:r>
                        <a:rPr lang="en-US" sz="1200"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Surface Irregularities in Concrete &amp; Bituminous Road Surfaces By</a:t>
                      </a:r>
                    </a:p>
                    <a:p>
                      <a:r>
                        <a:rPr lang="en-US" sz="1200" kern="1200" dirty="0">
                          <a:solidFill>
                            <a:schemeClr val="dk1"/>
                          </a:solidFill>
                          <a:latin typeface="+mn-lt"/>
                          <a:ea typeface="+mn-ea"/>
                          <a:cs typeface="+mn-cs"/>
                        </a:rPr>
                        <a:t>Travelling Beam Device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SOP/OPN/22</a:t>
                      </a:r>
                      <a:r>
                        <a:rPr lang="en-US" sz="1200" kern="1200" baseline="30000" dirty="0">
                          <a:solidFill>
                            <a:schemeClr val="dk1"/>
                          </a:solidFill>
                          <a:latin typeface="+mn-lt"/>
                          <a:ea typeface="+mn-ea"/>
                          <a:cs typeface="+mn-cs"/>
                        </a:rPr>
                        <a:t>1</a:t>
                      </a:r>
                      <a:r>
                        <a:rPr lang="en-US" sz="12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8" name="Picture 17" descr="new logo.bmp"/>
          <p:cNvPicPr>
            <a:picLocks noChangeAspect="1"/>
          </p:cNvPicPr>
          <p:nvPr/>
        </p:nvPicPr>
        <p:blipFill>
          <a:blip r:embed="rId3" cstate="print"/>
          <a:stretch>
            <a:fillRect/>
          </a:stretch>
        </p:blipFill>
        <p:spPr>
          <a:xfrm>
            <a:off x="-1" y="567470"/>
            <a:ext cx="1310472" cy="676656"/>
          </a:xfrm>
          <a:prstGeom prst="rect">
            <a:avLst/>
          </a:prstGeom>
        </p:spPr>
      </p:pic>
    </p:spTree>
    <p:extLst>
      <p:ext uri="{BB962C8B-B14F-4D97-AF65-F5344CB8AC3E}">
        <p14:creationId xmlns:p14="http://schemas.microsoft.com/office/powerpoint/2010/main" val="198504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56482" y="787018"/>
            <a:ext cx="5172919"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TABLE OF CONTENTS</a:t>
            </a:r>
          </a:p>
        </p:txBody>
      </p:sp>
      <p:cxnSp>
        <p:nvCxnSpPr>
          <p:cNvPr id="8" name="Straight Connector 7"/>
          <p:cNvCxnSpPr/>
          <p:nvPr/>
        </p:nvCxnSpPr>
        <p:spPr>
          <a:xfrm flipV="1">
            <a:off x="4648200" y="627222"/>
            <a:ext cx="220980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548058761"/>
              </p:ext>
            </p:extLst>
          </p:nvPr>
        </p:nvGraphicFramePr>
        <p:xfrm>
          <a:off x="1638300" y="2590800"/>
          <a:ext cx="5029200" cy="5714996"/>
        </p:xfrm>
        <a:graphic>
          <a:graphicData uri="http://schemas.openxmlformats.org/drawingml/2006/table">
            <a:tbl>
              <a:tblPr firstRow="1" bandRow="1">
                <a:tableStyleId>{85BE263C-DBD7-4A20-BB59-AAB30ACAA65A}</a:tableStyleId>
              </a:tblPr>
              <a:tblGrid>
                <a:gridCol w="867104">
                  <a:extLst>
                    <a:ext uri="{9D8B030D-6E8A-4147-A177-3AD203B41FA5}">
                      <a16:colId xmlns:a16="http://schemas.microsoft.com/office/drawing/2014/main" val="20000"/>
                    </a:ext>
                  </a:extLst>
                </a:gridCol>
                <a:gridCol w="3214566">
                  <a:extLst>
                    <a:ext uri="{9D8B030D-6E8A-4147-A177-3AD203B41FA5}">
                      <a16:colId xmlns:a16="http://schemas.microsoft.com/office/drawing/2014/main" val="20001"/>
                    </a:ext>
                  </a:extLst>
                </a:gridCol>
                <a:gridCol w="947530">
                  <a:extLst>
                    <a:ext uri="{9D8B030D-6E8A-4147-A177-3AD203B41FA5}">
                      <a16:colId xmlns:a16="http://schemas.microsoft.com/office/drawing/2014/main" val="20002"/>
                    </a:ext>
                  </a:extLst>
                </a:gridCol>
              </a:tblGrid>
              <a:tr h="661738">
                <a:tc>
                  <a:txBody>
                    <a:bodyPr/>
                    <a:lstStyle/>
                    <a:p>
                      <a:pPr algn="ctr"/>
                      <a:r>
                        <a:rPr lang="en-US" sz="1600" dirty="0"/>
                        <a:t>S. No.</a:t>
                      </a:r>
                      <a:endParaRPr lang="en-US" sz="1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Description</a:t>
                      </a:r>
                      <a:endParaRPr lang="en-US" sz="16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Page</a:t>
                      </a:r>
                      <a:endParaRPr lang="en-US" sz="1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1894">
                <a:tc>
                  <a:txBody>
                    <a:bodyPr/>
                    <a:lstStyle/>
                    <a:p>
                      <a:pPr algn="ctr"/>
                      <a:r>
                        <a:rPr lang="en-US" sz="1700" dirty="0"/>
                        <a:t>1</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 Introduction</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 </a:t>
                      </a:r>
                      <a:endParaRPr lang="en-US" sz="1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1894">
                <a:tc>
                  <a:txBody>
                    <a:bodyPr/>
                    <a:lstStyle/>
                    <a:p>
                      <a:pPr algn="ctr"/>
                      <a:r>
                        <a:rPr lang="en-US" sz="1700" dirty="0"/>
                        <a:t>2</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BATLABS Quality</a:t>
                      </a:r>
                      <a:r>
                        <a:rPr lang="en-US" sz="1700" baseline="0" dirty="0"/>
                        <a:t> Policy</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2</a:t>
                      </a:r>
                      <a:endParaRPr lang="en-US" sz="1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1894">
                <a:tc>
                  <a:txBody>
                    <a:bodyPr/>
                    <a:lstStyle/>
                    <a:p>
                      <a:pPr algn="ctr"/>
                      <a:r>
                        <a:rPr lang="en-US" sz="1700" dirty="0"/>
                        <a:t>3</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Services</a:t>
                      </a:r>
                      <a:r>
                        <a:rPr lang="en-US" sz="1700" baseline="0" dirty="0"/>
                        <a:t> Offered</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3 – 28 </a:t>
                      </a:r>
                      <a:endParaRPr lang="en-US" sz="1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21894">
                <a:tc>
                  <a:txBody>
                    <a:bodyPr/>
                    <a:lstStyle/>
                    <a:p>
                      <a:pPr algn="ctr"/>
                      <a:r>
                        <a:rPr lang="en-US" sz="1700" dirty="0"/>
                        <a:t>4</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Technical Affiliations</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dk1"/>
                          </a:solidFill>
                        </a:rPr>
                        <a:t>29</a:t>
                      </a:r>
                      <a:endParaRPr lang="en-US" sz="1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21894">
                <a:tc>
                  <a:txBody>
                    <a:bodyPr/>
                    <a:lstStyle/>
                    <a:p>
                      <a:pPr algn="ctr"/>
                      <a:r>
                        <a:rPr lang="en-US" sz="1700" dirty="0"/>
                        <a:t>5</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List of Projects</a:t>
                      </a:r>
                      <a:r>
                        <a:rPr lang="en-US" sz="1700" baseline="0" dirty="0"/>
                        <a:t>  (Current ASHGHAL Projects)</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30 – 32</a:t>
                      </a:r>
                      <a:endParaRPr lang="en-US" sz="1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21894">
                <a:tc>
                  <a:txBody>
                    <a:bodyPr/>
                    <a:lstStyle/>
                    <a:p>
                      <a:pPr algn="ctr"/>
                      <a:r>
                        <a:rPr lang="en-US" sz="1700" dirty="0"/>
                        <a:t>6</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List of BATLABS Customers</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33</a:t>
                      </a:r>
                      <a:endParaRPr lang="en-US" sz="1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21894">
                <a:tc>
                  <a:txBody>
                    <a:bodyPr/>
                    <a:lstStyle/>
                    <a:p>
                      <a:pPr algn="ctr"/>
                      <a:r>
                        <a:rPr lang="en-US" sz="1700" dirty="0"/>
                        <a:t>7</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BATLABS</a:t>
                      </a:r>
                      <a:r>
                        <a:rPr lang="en-US" sz="1700" baseline="0" dirty="0"/>
                        <a:t> Credentials</a:t>
                      </a:r>
                      <a:endParaRPr lang="en-US" sz="17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34 – 51</a:t>
                      </a:r>
                      <a:endParaRPr lang="en-US" sz="1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b="1" dirty="0">
                <a:solidFill>
                  <a:schemeClr val="bg1"/>
                </a:solidFill>
              </a:rPr>
              <a:t>COMPANY PROFILE</a:t>
            </a:r>
          </a:p>
        </p:txBody>
      </p:sp>
      <p:pic>
        <p:nvPicPr>
          <p:cNvPr id="14" name="Picture 13" descr="new logo.bmp"/>
          <p:cNvPicPr>
            <a:picLocks noChangeAspect="1"/>
          </p:cNvPicPr>
          <p:nvPr/>
        </p:nvPicPr>
        <p:blipFill>
          <a:blip r:embed="rId3" cstate="print"/>
          <a:stretch>
            <a:fillRect/>
          </a:stretch>
        </p:blipFill>
        <p:spPr>
          <a:xfrm>
            <a:off x="43319" y="609601"/>
            <a:ext cx="1413163" cy="6775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44438"/>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1816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354980"/>
            <a:ext cx="1905000" cy="246221"/>
          </a:xfrm>
          <a:prstGeom prst="rect">
            <a:avLst/>
          </a:prstGeom>
          <a:noFill/>
        </p:spPr>
        <p:txBody>
          <a:bodyPr wrap="square" rtlCol="0">
            <a:spAutoFit/>
          </a:bodyPr>
          <a:lstStyle/>
          <a:p>
            <a:pPr algn="r"/>
            <a:r>
              <a:rPr lang="en-US" sz="1000" dirty="0">
                <a:solidFill>
                  <a:srgbClr val="000000"/>
                </a:solidFill>
              </a:rPr>
              <a:t>Page 18</a:t>
            </a:r>
          </a:p>
        </p:txBody>
      </p:sp>
      <p:graphicFrame>
        <p:nvGraphicFramePr>
          <p:cNvPr id="33" name="Table 32"/>
          <p:cNvGraphicFramePr>
            <a:graphicFrameLocks noGrp="1"/>
          </p:cNvGraphicFramePr>
          <p:nvPr>
            <p:extLst>
              <p:ext uri="{D42A27DB-BD31-4B8C-83A1-F6EECF244321}">
                <p14:modId xmlns:p14="http://schemas.microsoft.com/office/powerpoint/2010/main" val="3629953346"/>
              </p:ext>
            </p:extLst>
          </p:nvPr>
        </p:nvGraphicFramePr>
        <p:xfrm>
          <a:off x="1524000" y="3962400"/>
          <a:ext cx="5090330" cy="5359405"/>
        </p:xfrm>
        <a:graphic>
          <a:graphicData uri="http://schemas.openxmlformats.org/drawingml/2006/table">
            <a:tbl>
              <a:tblPr firstRow="1" bandRow="1">
                <a:tableStyleId>{85BE263C-DBD7-4A20-BB59-AAB30ACAA65A}</a:tableStyleId>
              </a:tblPr>
              <a:tblGrid>
                <a:gridCol w="533400">
                  <a:extLst>
                    <a:ext uri="{9D8B030D-6E8A-4147-A177-3AD203B41FA5}">
                      <a16:colId xmlns:a16="http://schemas.microsoft.com/office/drawing/2014/main" val="20000"/>
                    </a:ext>
                  </a:extLst>
                </a:gridCol>
                <a:gridCol w="3041687">
                  <a:extLst>
                    <a:ext uri="{9D8B030D-6E8A-4147-A177-3AD203B41FA5}">
                      <a16:colId xmlns:a16="http://schemas.microsoft.com/office/drawing/2014/main" val="20001"/>
                    </a:ext>
                  </a:extLst>
                </a:gridCol>
                <a:gridCol w="1515243">
                  <a:extLst>
                    <a:ext uri="{9D8B030D-6E8A-4147-A177-3AD203B41FA5}">
                      <a16:colId xmlns:a16="http://schemas.microsoft.com/office/drawing/2014/main" val="20002"/>
                    </a:ext>
                  </a:extLst>
                </a:gridCol>
              </a:tblGrid>
              <a:tr h="380999">
                <a:tc>
                  <a:txBody>
                    <a:bodyPr/>
                    <a:lstStyle/>
                    <a:p>
                      <a:r>
                        <a:rPr lang="en-US" sz="1000" dirty="0" err="1"/>
                        <a:t>S.No</a:t>
                      </a:r>
                      <a:r>
                        <a:rPr lang="en-US" sz="1000" dirty="0"/>
                        <a:t>.</a:t>
                      </a:r>
                      <a:endParaRPr lang="en-US" sz="10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Laboratory Tests</a:t>
                      </a:r>
                      <a:endParaRPr lang="en-US" sz="12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Reference Standard</a:t>
                      </a:r>
                      <a:endParaRPr lang="en-US" sz="12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6721">
                <a:tc>
                  <a:txBody>
                    <a:bodyPr/>
                    <a:lstStyle/>
                    <a:p>
                      <a:pPr algn="ctr"/>
                      <a:r>
                        <a:rPr lang="en-US" sz="11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Making and Curing Concrete Test Specimens in the Field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ASTM C31</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6721">
                <a:tc>
                  <a:txBody>
                    <a:bodyPr/>
                    <a:lstStyle/>
                    <a:p>
                      <a:pPr algn="ctr"/>
                      <a:r>
                        <a:rPr lang="en-US" sz="11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Compressive Strength of Cylindrical Concrete Specimens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C39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6721">
                <a:tc>
                  <a:txBody>
                    <a:bodyPr/>
                    <a:lstStyle/>
                    <a:p>
                      <a:pPr algn="ctr"/>
                      <a:r>
                        <a:rPr lang="en-US" sz="11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Density (Unit Weight), Yield, and Air Content (Gravimetric) of </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C138/ C138M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6721">
                <a:tc>
                  <a:txBody>
                    <a:bodyPr/>
                    <a:lstStyle/>
                    <a:p>
                      <a:pPr algn="ctr"/>
                      <a:r>
                        <a:rPr lang="en-US" sz="11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Sampling and Testing Concrete Masonry Units and Related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ASTM C140/C140M</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7546">
                <a:tc>
                  <a:txBody>
                    <a:bodyPr/>
                    <a:lstStyle/>
                    <a:p>
                      <a:pPr algn="ctr"/>
                      <a:r>
                        <a:rPr lang="en-US" sz="11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Slump of Hydraulic-Cement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ASTM C143/C143M</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7546">
                <a:tc>
                  <a:txBody>
                    <a:bodyPr/>
                    <a:lstStyle/>
                    <a:p>
                      <a:pPr algn="ctr"/>
                      <a:r>
                        <a:rPr lang="en-US" sz="11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Sampling of Freshly Mixed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ASTM C172</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6721">
                <a:tc>
                  <a:txBody>
                    <a:bodyPr/>
                    <a:lstStyle/>
                    <a:p>
                      <a:pPr algn="ctr"/>
                      <a:r>
                        <a:rPr lang="en-US" sz="11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Air Content of Freshly Mixed Concrete by the Pressure Method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ASTM C231/ C231M</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7546">
                <a:tc>
                  <a:txBody>
                    <a:bodyPr/>
                    <a:lstStyle/>
                    <a:p>
                      <a:pPr algn="ctr"/>
                      <a:r>
                        <a:rPr lang="en-US" sz="11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Chemical Admixtures for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C494/C494M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26721">
                <a:tc>
                  <a:txBody>
                    <a:bodyPr/>
                    <a:lstStyle/>
                    <a:p>
                      <a:pPr algn="ctr"/>
                      <a:r>
                        <a:rPr lang="en-US" sz="11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Density, Absorption, and Voids in Hardened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C642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26721">
                <a:tc>
                  <a:txBody>
                    <a:bodyPr/>
                    <a:lstStyle/>
                    <a:p>
                      <a:pPr algn="ctr"/>
                      <a:r>
                        <a:rPr lang="en-US" sz="11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Rebound Number of Hardened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C642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26721">
                <a:tc>
                  <a:txBody>
                    <a:bodyPr/>
                    <a:lstStyle/>
                    <a:p>
                      <a:pPr algn="ctr"/>
                      <a:r>
                        <a:rPr lang="en-US" sz="11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Temperature of Freshly Mixed Hydraulic-Cement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ASTM C1064</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594360">
                <a:tc>
                  <a:txBody>
                    <a:bodyPr/>
                    <a:lstStyle/>
                    <a:p>
                      <a:pPr algn="ctr"/>
                      <a:r>
                        <a:rPr lang="en-US" sz="11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Electrical Indication of Concrete's Ability to Resist Chloride Ion </a:t>
                      </a:r>
                    </a:p>
                    <a:p>
                      <a:r>
                        <a:rPr lang="en-US" sz="1100" kern="1200" dirty="0">
                          <a:solidFill>
                            <a:schemeClr val="dk1"/>
                          </a:solidFill>
                          <a:latin typeface="+mn-lt"/>
                          <a:ea typeface="+mn-ea"/>
                          <a:cs typeface="+mn-cs"/>
                        </a:rPr>
                        <a:t>Penetration Rapid chloride permeability test (RCPT)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C1202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18" name="Picture 17" descr="new logo.bmp"/>
          <p:cNvPicPr>
            <a:picLocks noChangeAspect="1"/>
          </p:cNvPicPr>
          <p:nvPr/>
        </p:nvPicPr>
        <p:blipFill>
          <a:blip r:embed="rId3" cstate="print"/>
          <a:stretch>
            <a:fillRect/>
          </a:stretch>
        </p:blipFill>
        <p:spPr>
          <a:xfrm>
            <a:off x="-1" y="567470"/>
            <a:ext cx="1310472" cy="676656"/>
          </a:xfrm>
          <a:prstGeom prst="rect">
            <a:avLst/>
          </a:prstGeom>
        </p:spPr>
      </p:pic>
      <p:sp>
        <p:nvSpPr>
          <p:cNvPr id="13" name="Bent Arrow 12"/>
          <p:cNvSpPr/>
          <p:nvPr/>
        </p:nvSpPr>
        <p:spPr>
          <a:xfrm>
            <a:off x="990601" y="990601"/>
            <a:ext cx="5334000" cy="1676401"/>
          </a:xfrm>
          <a:prstGeom prst="bentArrow">
            <a:avLst>
              <a:gd name="adj1" fmla="val 25000"/>
              <a:gd name="adj2" fmla="val 24438"/>
              <a:gd name="adj3" fmla="val 25000"/>
              <a:gd name="adj4" fmla="val 43750"/>
            </a:avLst>
          </a:prstGeom>
          <a:solidFill>
            <a:schemeClr val="accent3">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p:cNvSpPr txBox="1"/>
          <p:nvPr/>
        </p:nvSpPr>
        <p:spPr>
          <a:xfrm>
            <a:off x="2286000" y="1219202"/>
            <a:ext cx="2807368" cy="307777"/>
          </a:xfrm>
          <a:prstGeom prst="rect">
            <a:avLst/>
          </a:prstGeom>
          <a:noFill/>
        </p:spPr>
        <p:txBody>
          <a:bodyPr wrap="square" rtlCol="0" anchor="ctr" anchorCtr="0">
            <a:spAutoFit/>
          </a:bodyPr>
          <a:lstStyle/>
          <a:p>
            <a:pPr algn="ctr"/>
            <a:r>
              <a:rPr lang="en-US" sz="1400" b="1" dirty="0">
                <a:solidFill>
                  <a:srgbClr val="000000"/>
                </a:solidFill>
              </a:rPr>
              <a:t>Concrete Division</a:t>
            </a:r>
          </a:p>
        </p:txBody>
      </p:sp>
      <p:sp>
        <p:nvSpPr>
          <p:cNvPr id="15" name="TextBox 14"/>
          <p:cNvSpPr txBox="1"/>
          <p:nvPr/>
        </p:nvSpPr>
        <p:spPr>
          <a:xfrm>
            <a:off x="1524000" y="1676402"/>
            <a:ext cx="4800600" cy="666849"/>
          </a:xfrm>
          <a:prstGeom prst="rect">
            <a:avLst/>
          </a:prstGeom>
          <a:noFill/>
        </p:spPr>
        <p:txBody>
          <a:bodyPr wrap="square" rtlCol="0">
            <a:spAutoFit/>
          </a:bodyPr>
          <a:lstStyle/>
          <a:p>
            <a:pPr algn="just"/>
            <a:r>
              <a:rPr lang="en-US" sz="1200" dirty="0">
                <a:solidFill>
                  <a:srgbClr val="000000"/>
                </a:solidFill>
              </a:rPr>
              <a:t>The Concrete Division of</a:t>
            </a:r>
            <a:r>
              <a:rPr lang="en-US" sz="1200" b="1" dirty="0">
                <a:solidFill>
                  <a:srgbClr val="000000"/>
                </a:solidFill>
              </a:rPr>
              <a:t> BATLABS </a:t>
            </a:r>
            <a:r>
              <a:rPr lang="en-US" sz="1200" dirty="0">
                <a:solidFill>
                  <a:srgbClr val="000000"/>
                </a:solidFill>
              </a:rPr>
              <a:t>has sufficient capability for testing fresh concrete, hardened concrete, masonry blocks, paving blocks, kerbstones and etc.</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1" y="2362200"/>
            <a:ext cx="1822173" cy="1484731"/>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2363643"/>
            <a:ext cx="1676400" cy="14832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1816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9220200"/>
            <a:ext cx="1905000" cy="246221"/>
          </a:xfrm>
          <a:prstGeom prst="rect">
            <a:avLst/>
          </a:prstGeom>
          <a:noFill/>
        </p:spPr>
        <p:txBody>
          <a:bodyPr wrap="square" rtlCol="0">
            <a:spAutoFit/>
          </a:bodyPr>
          <a:lstStyle/>
          <a:p>
            <a:pPr algn="r"/>
            <a:r>
              <a:rPr lang="en-US" sz="1000" dirty="0">
                <a:solidFill>
                  <a:srgbClr val="000000"/>
                </a:solidFill>
              </a:rPr>
              <a:t>Page 19</a:t>
            </a:r>
          </a:p>
        </p:txBody>
      </p:sp>
      <p:graphicFrame>
        <p:nvGraphicFramePr>
          <p:cNvPr id="33" name="Table 32"/>
          <p:cNvGraphicFramePr>
            <a:graphicFrameLocks noGrp="1"/>
          </p:cNvGraphicFramePr>
          <p:nvPr>
            <p:extLst>
              <p:ext uri="{D42A27DB-BD31-4B8C-83A1-F6EECF244321}">
                <p14:modId xmlns:p14="http://schemas.microsoft.com/office/powerpoint/2010/main" val="2839659308"/>
              </p:ext>
            </p:extLst>
          </p:nvPr>
        </p:nvGraphicFramePr>
        <p:xfrm>
          <a:off x="1310471" y="1524001"/>
          <a:ext cx="5471329" cy="7360920"/>
        </p:xfrm>
        <a:graphic>
          <a:graphicData uri="http://schemas.openxmlformats.org/drawingml/2006/table">
            <a:tbl>
              <a:tblPr firstRow="1" bandRow="1">
                <a:tableStyleId>{85BE263C-DBD7-4A20-BB59-AAB30ACAA65A}</a:tableStyleId>
              </a:tblPr>
              <a:tblGrid>
                <a:gridCol w="804607">
                  <a:extLst>
                    <a:ext uri="{9D8B030D-6E8A-4147-A177-3AD203B41FA5}">
                      <a16:colId xmlns:a16="http://schemas.microsoft.com/office/drawing/2014/main" val="20000"/>
                    </a:ext>
                  </a:extLst>
                </a:gridCol>
                <a:gridCol w="3142723">
                  <a:extLst>
                    <a:ext uri="{9D8B030D-6E8A-4147-A177-3AD203B41FA5}">
                      <a16:colId xmlns:a16="http://schemas.microsoft.com/office/drawing/2014/main" val="20001"/>
                    </a:ext>
                  </a:extLst>
                </a:gridCol>
                <a:gridCol w="1523999">
                  <a:extLst>
                    <a:ext uri="{9D8B030D-6E8A-4147-A177-3AD203B41FA5}">
                      <a16:colId xmlns:a16="http://schemas.microsoft.com/office/drawing/2014/main" val="20002"/>
                    </a:ext>
                  </a:extLst>
                </a:gridCol>
              </a:tblGrid>
              <a:tr h="518160">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51560">
                <a:tc>
                  <a:txBody>
                    <a:bodyPr/>
                    <a:lstStyle/>
                    <a:p>
                      <a:pPr algn="ctr"/>
                      <a:r>
                        <a:rPr lang="en-US"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concrete.</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Part 111: Method of normal curing of test specimens (20°C method)</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Part 114: Testing concrete Methods for determination of density of</a:t>
                      </a:r>
                    </a:p>
                    <a:p>
                      <a:r>
                        <a:rPr lang="en-US" sz="1100" kern="1200" dirty="0">
                          <a:solidFill>
                            <a:schemeClr val="dk1"/>
                          </a:solidFill>
                          <a:latin typeface="+mn-lt"/>
                          <a:ea typeface="+mn-ea"/>
                          <a:cs typeface="+mn-cs"/>
                        </a:rPr>
                        <a:t>hardened concrete</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Part 116: Method for determination of compressive strength of</a:t>
                      </a:r>
                    </a:p>
                    <a:p>
                      <a:r>
                        <a:rPr lang="en-US" sz="1100" kern="1200" dirty="0">
                          <a:solidFill>
                            <a:schemeClr val="dk1"/>
                          </a:solidFill>
                          <a:latin typeface="+mn-lt"/>
                          <a:ea typeface="+mn-ea"/>
                          <a:cs typeface="+mn-cs"/>
                        </a:rPr>
                        <a:t>concrete cubes</a:t>
                      </a:r>
                      <a:endParaRPr lang="en-US" sz="105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1881, Parts 111, 114, and</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116</a:t>
                      </a:r>
                      <a:r>
                        <a:rPr lang="en-US" sz="1200" kern="1200" baseline="30000" dirty="0">
                          <a:solidFill>
                            <a:schemeClr val="dk1"/>
                          </a:solidFill>
                          <a:latin typeface="+mn-lt"/>
                          <a:ea typeface="+mn-ea"/>
                          <a:cs typeface="+mn-cs"/>
                        </a:rPr>
                        <a:t>1</a:t>
                      </a:r>
                      <a:r>
                        <a:rPr lang="en-US" sz="1200" kern="1200" dirty="0">
                          <a:solidFill>
                            <a:schemeClr val="dk1"/>
                          </a:solidFill>
                          <a:latin typeface="+mn-lt"/>
                          <a:ea typeface="+mn-ea"/>
                          <a:cs typeface="+mn-cs"/>
                        </a:rPr>
                        <a:t>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6721">
                <a:tc>
                  <a:txBody>
                    <a:bodyPr/>
                    <a:lstStyle/>
                    <a:p>
                      <a:pPr algn="ctr"/>
                      <a:r>
                        <a:rPr lang="en-US"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Testing concrete  </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Part 122: Method for determination of water absorption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BS 1881 Part 122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4360">
                <a:tc>
                  <a:txBody>
                    <a:bodyPr/>
                    <a:lstStyle/>
                    <a:p>
                      <a:pPr algn="ctr"/>
                      <a:r>
                        <a:rPr lang="en-US"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Testing concrete Part 208: Recommendations for the determination of the initial surface absorption of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BS 1881 Part 208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94360">
                <a:tc>
                  <a:txBody>
                    <a:bodyPr/>
                    <a:lstStyle/>
                    <a:p>
                      <a:pPr algn="ctr"/>
                      <a:r>
                        <a:rPr lang="en-US"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General requirements, sampling, sample preparation and test on materials before stabilization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1924-1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4360">
                <a:tc>
                  <a:txBody>
                    <a:bodyPr/>
                    <a:lstStyle/>
                    <a:p>
                      <a:pPr algn="ctr"/>
                      <a:r>
                        <a:rPr lang="en-US"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Determination of Coefficient of Water Absorption due to Capillary Action of Masonry Units (And other related materials)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EN 772-11/BS EN 771-3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6721">
                <a:tc>
                  <a:txBody>
                    <a:bodyPr/>
                    <a:lstStyle/>
                    <a:p>
                      <a:pPr algn="ctr"/>
                      <a:r>
                        <a:rPr lang="en-US" sz="12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Determination of Total Water Absorption of Paving Blocks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EN 1338 Annex E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6721">
                <a:tc>
                  <a:txBody>
                    <a:bodyPr/>
                    <a:lstStyle/>
                    <a:p>
                      <a:pPr algn="ctr"/>
                      <a:r>
                        <a:rPr lang="en-US"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Determination of Total Water Absorption of Paving Flags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BS EN 1339 Annex E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6721">
                <a:tc>
                  <a:txBody>
                    <a:bodyPr/>
                    <a:lstStyle/>
                    <a:p>
                      <a:pPr algn="ctr"/>
                      <a:r>
                        <a:rPr lang="en-US"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Measurement of Dimensions for Concrete </a:t>
                      </a:r>
                      <a:r>
                        <a:rPr lang="en-US" sz="1200" kern="1200" dirty="0" err="1">
                          <a:solidFill>
                            <a:schemeClr val="dk1"/>
                          </a:solidFill>
                          <a:latin typeface="+mn-lt"/>
                          <a:ea typeface="+mn-ea"/>
                          <a:cs typeface="+mn-cs"/>
                        </a:rPr>
                        <a:t>Kerb</a:t>
                      </a:r>
                      <a:r>
                        <a:rPr lang="en-US" sz="1200" kern="1200" dirty="0">
                          <a:solidFill>
                            <a:schemeClr val="dk1"/>
                          </a:solidFill>
                          <a:latin typeface="+mn-lt"/>
                          <a:ea typeface="+mn-ea"/>
                          <a:cs typeface="+mn-cs"/>
                        </a:rPr>
                        <a:t>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BS EN 1340 Annex C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26721">
                <a:tc>
                  <a:txBody>
                    <a:bodyPr/>
                    <a:lstStyle/>
                    <a:p>
                      <a:pPr algn="ctr"/>
                      <a:r>
                        <a:rPr lang="en-US"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Determination of Total Absorption of Concrete </a:t>
                      </a:r>
                      <a:r>
                        <a:rPr lang="en-US" sz="1200" kern="1200" dirty="0" err="1">
                          <a:solidFill>
                            <a:schemeClr val="dk1"/>
                          </a:solidFill>
                          <a:latin typeface="+mn-lt"/>
                          <a:ea typeface="+mn-ea"/>
                          <a:cs typeface="+mn-cs"/>
                        </a:rPr>
                        <a:t>Kerb</a:t>
                      </a:r>
                      <a:r>
                        <a:rPr lang="en-US" sz="1200" kern="1200" dirty="0">
                          <a:solidFill>
                            <a:schemeClr val="dk1"/>
                          </a:solidFill>
                          <a:latin typeface="+mn-lt"/>
                          <a:ea typeface="+mn-ea"/>
                          <a:cs typeface="+mn-cs"/>
                        </a:rPr>
                        <a:t>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BS EN 1340 Annex E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39">
                <a:tc>
                  <a:txBody>
                    <a:bodyPr/>
                    <a:lstStyle/>
                    <a:p>
                      <a:pPr algn="ctr"/>
                      <a:r>
                        <a:rPr lang="en-US"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Testing fresh concrete. Part 1: Sampling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a:solidFill>
                            <a:schemeClr val="dk1"/>
                          </a:solidFill>
                          <a:latin typeface="+mn-lt"/>
                          <a:ea typeface="+mn-ea"/>
                          <a:cs typeface="+mn-cs"/>
                        </a:rPr>
                        <a:t>BS EN 12350 Part 1</a:t>
                      </a:r>
                      <a:r>
                        <a:rPr lang="en-US" sz="1200" kern="1200" baseline="30000" dirty="0">
                          <a:solidFill>
                            <a:schemeClr val="dk1"/>
                          </a:solidFill>
                          <a:latin typeface="+mn-lt"/>
                          <a:ea typeface="+mn-ea"/>
                          <a:cs typeface="+mn-cs"/>
                        </a:rPr>
                        <a:t>1</a:t>
                      </a:r>
                      <a:r>
                        <a:rPr lang="en-US" sz="1200" kern="1200" dirty="0">
                          <a:solidFill>
                            <a:schemeClr val="dk1"/>
                          </a:solidFill>
                          <a:latin typeface="+mn-lt"/>
                          <a:ea typeface="+mn-ea"/>
                          <a:cs typeface="+mn-cs"/>
                        </a:rPr>
                        <a:t>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39">
                <a:tc>
                  <a:txBody>
                    <a:bodyPr/>
                    <a:lstStyle/>
                    <a:p>
                      <a:pPr algn="ctr"/>
                      <a:r>
                        <a:rPr lang="en-US" sz="12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Testing fresh concrete Part 2: Slump test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a:solidFill>
                            <a:schemeClr val="dk1"/>
                          </a:solidFill>
                          <a:latin typeface="+mn-lt"/>
                          <a:ea typeface="+mn-ea"/>
                          <a:cs typeface="+mn-cs"/>
                        </a:rPr>
                        <a:t>BS EN 12350 Part 2</a:t>
                      </a:r>
                      <a:r>
                        <a:rPr lang="en-US" sz="1200" kern="1200" baseline="30000" dirty="0">
                          <a:solidFill>
                            <a:schemeClr val="dk1"/>
                          </a:solidFill>
                          <a:latin typeface="+mn-lt"/>
                          <a:ea typeface="+mn-ea"/>
                          <a:cs typeface="+mn-cs"/>
                        </a:rPr>
                        <a:t>1</a:t>
                      </a:r>
                      <a:r>
                        <a:rPr lang="en-US" sz="1200" kern="1200" dirty="0">
                          <a:solidFill>
                            <a:schemeClr val="dk1"/>
                          </a:solidFill>
                          <a:latin typeface="+mn-lt"/>
                          <a:ea typeface="+mn-ea"/>
                          <a:cs typeface="+mn-cs"/>
                        </a:rPr>
                        <a:t>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70839">
                <a:tc>
                  <a:txBody>
                    <a:bodyPr/>
                    <a:lstStyle/>
                    <a:p>
                      <a:pPr algn="ctr"/>
                      <a:r>
                        <a:rPr lang="en-US" sz="12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latin typeface="+mn-lt"/>
                          <a:ea typeface="+mn-ea"/>
                          <a:cs typeface="+mn-cs"/>
                        </a:rPr>
                        <a:t>Testing fresh concrete Part 5: Flow table test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kern="1200" dirty="0">
                          <a:solidFill>
                            <a:schemeClr val="dk1"/>
                          </a:solidFill>
                          <a:latin typeface="+mn-lt"/>
                          <a:ea typeface="+mn-ea"/>
                          <a:cs typeface="+mn-cs"/>
                        </a:rPr>
                        <a:t>BS EN 12350 Part 5</a:t>
                      </a:r>
                      <a:r>
                        <a:rPr lang="en-US" sz="1200" kern="1200" baseline="30000" dirty="0">
                          <a:solidFill>
                            <a:schemeClr val="dk1"/>
                          </a:solidFill>
                          <a:latin typeface="+mn-lt"/>
                          <a:ea typeface="+mn-ea"/>
                          <a:cs typeface="+mn-cs"/>
                        </a:rPr>
                        <a:t>1</a:t>
                      </a:r>
                      <a:r>
                        <a:rPr lang="en-US" sz="1200" kern="1200" dirty="0">
                          <a:solidFill>
                            <a:schemeClr val="dk1"/>
                          </a:solidFill>
                          <a:latin typeface="+mn-lt"/>
                          <a:ea typeface="+mn-ea"/>
                          <a:cs typeface="+mn-cs"/>
                        </a:rPr>
                        <a:t> </a:t>
                      </a:r>
                      <a:endParaRPr lang="en-US" sz="12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18" name="Picture 17" descr="new logo.bmp"/>
          <p:cNvPicPr>
            <a:picLocks noChangeAspect="1"/>
          </p:cNvPicPr>
          <p:nvPr/>
        </p:nvPicPr>
        <p:blipFill>
          <a:blip r:embed="rId3" cstate="print"/>
          <a:stretch>
            <a:fillRect/>
          </a:stretch>
        </p:blipFill>
        <p:spPr>
          <a:xfrm>
            <a:off x="-1" y="567470"/>
            <a:ext cx="1310472" cy="676656"/>
          </a:xfrm>
          <a:prstGeom prst="rect">
            <a:avLst/>
          </a:prstGeom>
        </p:spPr>
      </p:pic>
    </p:spTree>
    <p:extLst>
      <p:ext uri="{BB962C8B-B14F-4D97-AF65-F5344CB8AC3E}">
        <p14:creationId xmlns:p14="http://schemas.microsoft.com/office/powerpoint/2010/main" val="420843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1816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20</a:t>
            </a:r>
          </a:p>
        </p:txBody>
      </p:sp>
      <p:graphicFrame>
        <p:nvGraphicFramePr>
          <p:cNvPr id="33" name="Table 32"/>
          <p:cNvGraphicFramePr>
            <a:graphicFrameLocks noGrp="1"/>
          </p:cNvGraphicFramePr>
          <p:nvPr>
            <p:extLst>
              <p:ext uri="{D42A27DB-BD31-4B8C-83A1-F6EECF244321}">
                <p14:modId xmlns:p14="http://schemas.microsoft.com/office/powerpoint/2010/main" val="1506444578"/>
              </p:ext>
            </p:extLst>
          </p:nvPr>
        </p:nvGraphicFramePr>
        <p:xfrm>
          <a:off x="1310471" y="1295400"/>
          <a:ext cx="5471329" cy="7616618"/>
        </p:xfrm>
        <a:graphic>
          <a:graphicData uri="http://schemas.openxmlformats.org/drawingml/2006/table">
            <a:tbl>
              <a:tblPr firstRow="1" bandRow="1">
                <a:tableStyleId>{85BE263C-DBD7-4A20-BB59-AAB30ACAA65A}</a:tableStyleId>
              </a:tblPr>
              <a:tblGrid>
                <a:gridCol w="804607">
                  <a:extLst>
                    <a:ext uri="{9D8B030D-6E8A-4147-A177-3AD203B41FA5}">
                      <a16:colId xmlns:a16="http://schemas.microsoft.com/office/drawing/2014/main" val="20000"/>
                    </a:ext>
                  </a:extLst>
                </a:gridCol>
                <a:gridCol w="3142723">
                  <a:extLst>
                    <a:ext uri="{9D8B030D-6E8A-4147-A177-3AD203B41FA5}">
                      <a16:colId xmlns:a16="http://schemas.microsoft.com/office/drawing/2014/main" val="20001"/>
                    </a:ext>
                  </a:extLst>
                </a:gridCol>
                <a:gridCol w="1523999">
                  <a:extLst>
                    <a:ext uri="{9D8B030D-6E8A-4147-A177-3AD203B41FA5}">
                      <a16:colId xmlns:a16="http://schemas.microsoft.com/office/drawing/2014/main" val="20002"/>
                    </a:ext>
                  </a:extLst>
                </a:gridCol>
              </a:tblGrid>
              <a:tr h="304800">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39">
                <a:tc>
                  <a:txBody>
                    <a:bodyPr/>
                    <a:lstStyle/>
                    <a:p>
                      <a:pPr algn="ctr"/>
                      <a:r>
                        <a:rPr lang="en-US" sz="11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Testing fresh concrete Part 6: Density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12350 Part 6</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6721">
                <a:tc>
                  <a:txBody>
                    <a:bodyPr/>
                    <a:lstStyle/>
                    <a:p>
                      <a:pPr algn="ctr"/>
                      <a:r>
                        <a:rPr lang="en-US" sz="110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Testing fresh concrete Part 7: Air content. Pressure methods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12350 Part 7</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29640">
                <a:tc>
                  <a:txBody>
                    <a:bodyPr/>
                    <a:lstStyle/>
                    <a:p>
                      <a:pPr algn="ctr"/>
                      <a:r>
                        <a:rPr lang="en-US" sz="11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hardened concrete</a:t>
                      </a:r>
                    </a:p>
                    <a:p>
                      <a:r>
                        <a:rPr lang="en-US" sz="1100" kern="1200" dirty="0">
                          <a:solidFill>
                            <a:schemeClr val="dk1"/>
                          </a:solidFill>
                          <a:latin typeface="+mn-lt"/>
                          <a:ea typeface="+mn-ea"/>
                          <a:cs typeface="+mn-cs"/>
                        </a:rPr>
                        <a:t>Part 1: Shape, dimensions and other</a:t>
                      </a:r>
                      <a:r>
                        <a:rPr lang="en-US" sz="1100" kern="1200" baseline="0" dirty="0">
                          <a:solidFill>
                            <a:schemeClr val="dk1"/>
                          </a:solidFill>
                          <a:latin typeface="+mn-lt"/>
                          <a:ea typeface="+mn-ea"/>
                          <a:cs typeface="+mn-cs"/>
                        </a:rPr>
                        <a:t> </a:t>
                      </a:r>
                      <a:r>
                        <a:rPr lang="en-US" sz="1100" kern="1200" dirty="0" err="1">
                          <a:solidFill>
                            <a:schemeClr val="dk1"/>
                          </a:solidFill>
                          <a:latin typeface="+mn-lt"/>
                          <a:ea typeface="+mn-ea"/>
                          <a:cs typeface="+mn-cs"/>
                        </a:rPr>
                        <a:t>requiremmolds</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Part 3: Compressive strength of test </a:t>
                      </a:r>
                      <a:r>
                        <a:rPr lang="en-US" sz="1100" kern="1200" dirty="0" err="1">
                          <a:solidFill>
                            <a:schemeClr val="dk1"/>
                          </a:solidFill>
                          <a:latin typeface="+mn-lt"/>
                          <a:ea typeface="+mn-ea"/>
                          <a:cs typeface="+mn-cs"/>
                        </a:rPr>
                        <a:t>specimensPart</a:t>
                      </a:r>
                      <a:r>
                        <a:rPr lang="en-US" sz="1100" kern="1200" dirty="0">
                          <a:solidFill>
                            <a:schemeClr val="dk1"/>
                          </a:solidFill>
                          <a:latin typeface="+mn-lt"/>
                          <a:ea typeface="+mn-ea"/>
                          <a:cs typeface="+mn-cs"/>
                        </a:rPr>
                        <a:t> 7: Density of hardened 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EN 12390, Parts 1, 3, and 7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6721">
                <a:tc>
                  <a:txBody>
                    <a:bodyPr/>
                    <a:lstStyle/>
                    <a:p>
                      <a:pPr algn="ctr"/>
                      <a:r>
                        <a:rPr lang="en-US" sz="11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hardened </a:t>
                      </a:r>
                      <a:r>
                        <a:rPr lang="en-US" sz="1100" kern="1200" dirty="0" err="1">
                          <a:solidFill>
                            <a:schemeClr val="dk1"/>
                          </a:solidFill>
                          <a:latin typeface="+mn-lt"/>
                          <a:ea typeface="+mn-ea"/>
                          <a:cs typeface="+mn-cs"/>
                        </a:rPr>
                        <a:t>concretePart</a:t>
                      </a:r>
                      <a:r>
                        <a:rPr lang="en-US" sz="1100" kern="1200" dirty="0">
                          <a:solidFill>
                            <a:schemeClr val="dk1"/>
                          </a:solidFill>
                          <a:latin typeface="+mn-lt"/>
                          <a:ea typeface="+mn-ea"/>
                          <a:cs typeface="+mn-cs"/>
                        </a:rPr>
                        <a:t> 2: Making and curing specimens for strength tests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12390 Part 2</a:t>
                      </a:r>
                      <a:r>
                        <a:rPr lang="en-US" sz="1100" kern="1200" baseline="30000" dirty="0">
                          <a:solidFill>
                            <a:schemeClr val="dk1"/>
                          </a:solidFill>
                          <a:latin typeface="+mn-lt"/>
                          <a:ea typeface="+mn-ea"/>
                          <a:cs typeface="+mn-cs"/>
                        </a:rPr>
                        <a:t>1</a:t>
                      </a:r>
                      <a:r>
                        <a:rPr lang="en-US" sz="1100" kern="120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4360">
                <a:tc>
                  <a:txBody>
                    <a:bodyPr/>
                    <a:lstStyle/>
                    <a:p>
                      <a:pPr algn="ctr"/>
                      <a:r>
                        <a:rPr lang="en-US" sz="110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concrete in structures</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Part 1: Cored specimen– taking, examining and testing in</a:t>
                      </a:r>
                    </a:p>
                    <a:p>
                      <a:r>
                        <a:rPr lang="en-US" sz="1100" kern="1200" dirty="0">
                          <a:solidFill>
                            <a:schemeClr val="dk1"/>
                          </a:solidFill>
                          <a:latin typeface="+mn-lt"/>
                          <a:ea typeface="+mn-ea"/>
                          <a:cs typeface="+mn-cs"/>
                        </a:rPr>
                        <a:t>Compression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12504 Part 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6721">
                <a:tc>
                  <a:txBody>
                    <a:bodyPr/>
                    <a:lstStyle/>
                    <a:p>
                      <a:pPr algn="ctr"/>
                      <a:r>
                        <a:rPr lang="en-US" sz="11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hardened concrete. Part 8: Depth of penetration of water</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under pressure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12390 Part 8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6721">
                <a:tc>
                  <a:txBody>
                    <a:bodyPr/>
                    <a:lstStyle/>
                    <a:p>
                      <a:pPr algn="ctr"/>
                      <a:r>
                        <a:rPr lang="en-US" sz="110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Determination of the Compressive Strength of Hydraulically Bound</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Mixtures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EN 13286-41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94360">
                <a:tc>
                  <a:txBody>
                    <a:bodyPr/>
                    <a:lstStyle/>
                    <a:p>
                      <a:pPr algn="ctr"/>
                      <a:r>
                        <a:rPr lang="en-US" sz="1100"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for the manufacture of test specimens of hydraulic bound</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mixtures u sing vibrating hammer compaction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EN 13286-51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26721">
                <a:tc>
                  <a:txBody>
                    <a:bodyPr/>
                    <a:lstStyle/>
                    <a:p>
                      <a:pPr algn="ctr"/>
                      <a:r>
                        <a:rPr lang="en-US" sz="1100"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Water Absorption of Terrazzo Tiles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BS EN 13748 Part 1 5.5/5.8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94360">
                <a:tc>
                  <a:txBody>
                    <a:bodyPr/>
                    <a:lstStyle/>
                    <a:p>
                      <a:pPr algn="ctr"/>
                      <a:r>
                        <a:rPr lang="en-US" sz="110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Concrete; Testing of Hardened Concrete (specimens prepared in mold) Part 5: Water Permeability Test of Hardened</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DIN 1048 Part 5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26721">
                <a:tc>
                  <a:txBody>
                    <a:bodyPr/>
                    <a:lstStyle/>
                    <a:p>
                      <a:pPr algn="ctr"/>
                      <a:r>
                        <a:rPr lang="en-US" sz="11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Absorption of Water by Concrete by Immersion Under Vacuum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RILEM TC14 CPC 11.3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70839">
                <a:tc>
                  <a:txBody>
                    <a:bodyPr/>
                    <a:lstStyle/>
                    <a:p>
                      <a:pPr algn="ctr"/>
                      <a:r>
                        <a:rPr lang="en-US" sz="1100"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Chloride ion migration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NT Build 492-11 </a:t>
                      </a:r>
                      <a:endParaRPr lang="en-US" sz="11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26721">
                <a:tc>
                  <a:txBody>
                    <a:bodyPr/>
                    <a:lstStyle/>
                    <a:p>
                      <a:pPr algn="ctr"/>
                      <a:r>
                        <a:rPr lang="en-US" sz="1100"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Precast concrete masonry units, measurement of dimension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6073 Appendix A </a:t>
                      </a:r>
                      <a:endParaRPr lang="en-US" sz="11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26721">
                <a:tc>
                  <a:txBody>
                    <a:bodyPr/>
                    <a:lstStyle/>
                    <a:p>
                      <a:pPr algn="ctr"/>
                      <a:r>
                        <a:rPr lang="en-US" sz="110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Precast concrete masonry units, determination of compressive strength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6073 Appendix B </a:t>
                      </a:r>
                      <a:endParaRPr lang="en-US" sz="11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43652">
                <a:tc>
                  <a:txBody>
                    <a:bodyPr/>
                    <a:lstStyle/>
                    <a:p>
                      <a:pPr algn="ctr"/>
                      <a:r>
                        <a:rPr lang="en-US" sz="1100" dirty="0"/>
                        <a:t>39</a:t>
                      </a:r>
                    </a:p>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Precast concrete paving blocks  </a:t>
                      </a:r>
                    </a:p>
                    <a:p>
                      <a:r>
                        <a:rPr lang="en-US" sz="1100" kern="1200" dirty="0">
                          <a:solidFill>
                            <a:schemeClr val="dk1"/>
                          </a:solidFill>
                          <a:latin typeface="+mn-lt"/>
                          <a:ea typeface="+mn-ea"/>
                          <a:cs typeface="+mn-cs"/>
                        </a:rPr>
                        <a:t>Part 1: Determination of compressive strength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BS 6717 Part 1 Ann. A &amp; B </a:t>
                      </a:r>
                      <a:endParaRPr lang="en-US" sz="11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18" name="Picture 17" descr="new logo.bmp"/>
          <p:cNvPicPr>
            <a:picLocks noChangeAspect="1"/>
          </p:cNvPicPr>
          <p:nvPr/>
        </p:nvPicPr>
        <p:blipFill>
          <a:blip r:embed="rId3" cstate="print"/>
          <a:stretch>
            <a:fillRect/>
          </a:stretch>
        </p:blipFill>
        <p:spPr>
          <a:xfrm>
            <a:off x="-1" y="567470"/>
            <a:ext cx="1310472" cy="676656"/>
          </a:xfrm>
          <a:prstGeom prst="rect">
            <a:avLst/>
          </a:prstGeom>
        </p:spPr>
      </p:pic>
    </p:spTree>
    <p:extLst>
      <p:ext uri="{BB962C8B-B14F-4D97-AF65-F5344CB8AC3E}">
        <p14:creationId xmlns:p14="http://schemas.microsoft.com/office/powerpoint/2010/main" val="3129615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371600" y="783607"/>
            <a:ext cx="54102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9296400"/>
            <a:ext cx="1905000" cy="246221"/>
          </a:xfrm>
          <a:prstGeom prst="rect">
            <a:avLst/>
          </a:prstGeom>
          <a:noFill/>
        </p:spPr>
        <p:txBody>
          <a:bodyPr wrap="square" rtlCol="0">
            <a:spAutoFit/>
          </a:bodyPr>
          <a:lstStyle/>
          <a:p>
            <a:pPr algn="r"/>
            <a:r>
              <a:rPr lang="en-US" sz="1000" dirty="0">
                <a:solidFill>
                  <a:srgbClr val="000000"/>
                </a:solidFill>
              </a:rPr>
              <a:t>Page 21</a:t>
            </a:r>
          </a:p>
        </p:txBody>
      </p:sp>
      <p:graphicFrame>
        <p:nvGraphicFramePr>
          <p:cNvPr id="17" name="Table 16"/>
          <p:cNvGraphicFramePr>
            <a:graphicFrameLocks noGrp="1"/>
          </p:cNvGraphicFramePr>
          <p:nvPr>
            <p:extLst>
              <p:ext uri="{D42A27DB-BD31-4B8C-83A1-F6EECF244321}">
                <p14:modId xmlns:p14="http://schemas.microsoft.com/office/powerpoint/2010/main" val="1859959734"/>
              </p:ext>
            </p:extLst>
          </p:nvPr>
        </p:nvGraphicFramePr>
        <p:xfrm>
          <a:off x="1447800" y="4480562"/>
          <a:ext cx="5181600" cy="3794758"/>
        </p:xfrm>
        <a:graphic>
          <a:graphicData uri="http://schemas.openxmlformats.org/drawingml/2006/table">
            <a:tbl>
              <a:tblPr firstRow="1" bandRow="1">
                <a:tableStyleId>{85BE263C-DBD7-4A20-BB59-AAB30ACAA65A}</a:tableStyleId>
              </a:tblPr>
              <a:tblGrid>
                <a:gridCol w="762000">
                  <a:extLst>
                    <a:ext uri="{9D8B030D-6E8A-4147-A177-3AD203B41FA5}">
                      <a16:colId xmlns:a16="http://schemas.microsoft.com/office/drawing/2014/main" val="20000"/>
                    </a:ext>
                  </a:extLst>
                </a:gridCol>
                <a:gridCol w="3104866">
                  <a:extLst>
                    <a:ext uri="{9D8B030D-6E8A-4147-A177-3AD203B41FA5}">
                      <a16:colId xmlns:a16="http://schemas.microsoft.com/office/drawing/2014/main" val="20001"/>
                    </a:ext>
                  </a:extLst>
                </a:gridCol>
                <a:gridCol w="1314734">
                  <a:extLst>
                    <a:ext uri="{9D8B030D-6E8A-4147-A177-3AD203B41FA5}">
                      <a16:colId xmlns:a16="http://schemas.microsoft.com/office/drawing/2014/main" val="20002"/>
                    </a:ext>
                  </a:extLst>
                </a:gridCol>
              </a:tblGrid>
              <a:tr h="518160">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Road</a:t>
                      </a:r>
                      <a:r>
                        <a:rPr lang="en-US" sz="1100" baseline="0" dirty="0"/>
                        <a:t> Marking Services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3879">
                <a:tc>
                  <a:txBody>
                    <a:bodyPr/>
                    <a:lstStyle/>
                    <a:p>
                      <a:pPr algn="ctr"/>
                      <a:r>
                        <a:rPr lang="en-US" sz="12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Thickness of Road Marking Materials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BS 3262 Part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4360">
                <a:tc>
                  <a:txBody>
                    <a:bodyPr/>
                    <a:lstStyle/>
                    <a:p>
                      <a:pPr algn="ctr"/>
                      <a:r>
                        <a:rPr lang="en-US" sz="12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Measurement of the Luminance Coefficient Under</a:t>
                      </a:r>
                      <a:r>
                        <a:rPr lang="en-US" sz="1200" baseline="0" dirty="0"/>
                        <a:t> Diffuse Illumination of Pavement Marking Materials Using a Portable Reflectometer</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ASTM E 2302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4360">
                <a:tc>
                  <a:txBody>
                    <a:bodyPr/>
                    <a:lstStyle/>
                    <a:p>
                      <a:pPr algn="ctr"/>
                      <a:r>
                        <a:rPr lang="en-US"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Measurement</a:t>
                      </a:r>
                      <a:r>
                        <a:rPr lang="en-US" sz="1200" baseline="0" dirty="0"/>
                        <a:t> of Retroreflective Pavement Marking Materials with CEN-Prescribed Geometry Using a Portable Retroreflectometer</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ASTM E 1710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94360">
                <a:tc>
                  <a:txBody>
                    <a:bodyPr/>
                    <a:lstStyle/>
                    <a:p>
                      <a:pPr algn="ctr"/>
                      <a:r>
                        <a:rPr lang="en-US"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i="0" kern="1200" dirty="0">
                          <a:solidFill>
                            <a:schemeClr val="dk1"/>
                          </a:solidFill>
                          <a:effectLst/>
                          <a:latin typeface="+mn-lt"/>
                          <a:ea typeface="+mn-ea"/>
                          <a:cs typeface="+mn-cs"/>
                        </a:rPr>
                        <a:t>Road marking materials.  Road marking performance for road users Determination of Skid Resistance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BS EN 1436 +A1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6719">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No-Pick-Up</a:t>
                      </a:r>
                      <a:r>
                        <a:rPr lang="en-US" sz="1200" baseline="0" dirty="0"/>
                        <a:t> Time of Traffic</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ASTM D711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3" name="Picture 12" descr="new logo.bmp"/>
          <p:cNvPicPr>
            <a:picLocks noChangeAspect="1"/>
          </p:cNvPicPr>
          <p:nvPr/>
        </p:nvPicPr>
        <p:blipFill>
          <a:blip r:embed="rId3" cstate="print"/>
          <a:stretch>
            <a:fillRect/>
          </a:stretch>
        </p:blipFill>
        <p:spPr>
          <a:xfrm>
            <a:off x="-1" y="567470"/>
            <a:ext cx="1310472" cy="676656"/>
          </a:xfrm>
          <a:prstGeom prst="rect">
            <a:avLst/>
          </a:prstGeom>
        </p:spPr>
      </p:pic>
      <p:sp>
        <p:nvSpPr>
          <p:cNvPr id="15" name="Bent Arrow 14"/>
          <p:cNvSpPr/>
          <p:nvPr/>
        </p:nvSpPr>
        <p:spPr>
          <a:xfrm>
            <a:off x="1447801" y="1152939"/>
            <a:ext cx="5334000" cy="1676401"/>
          </a:xfrm>
          <a:prstGeom prst="bentArrow">
            <a:avLst/>
          </a:prstGeom>
          <a:solidFill>
            <a:schemeClr val="accent3">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TextBox 17"/>
          <p:cNvSpPr txBox="1"/>
          <p:nvPr/>
        </p:nvSpPr>
        <p:spPr>
          <a:xfrm>
            <a:off x="2740527" y="1447803"/>
            <a:ext cx="2807368" cy="307777"/>
          </a:xfrm>
          <a:prstGeom prst="rect">
            <a:avLst/>
          </a:prstGeom>
          <a:noFill/>
        </p:spPr>
        <p:txBody>
          <a:bodyPr wrap="square" rtlCol="0" anchor="ctr" anchorCtr="0">
            <a:spAutoFit/>
          </a:bodyPr>
          <a:lstStyle/>
          <a:p>
            <a:pPr algn="ctr"/>
            <a:r>
              <a:rPr lang="en-US" sz="1400" b="1" dirty="0">
                <a:solidFill>
                  <a:srgbClr val="000000"/>
                </a:solidFill>
              </a:rPr>
              <a:t>5. Road Marking  Division</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2194" y="2289175"/>
            <a:ext cx="2084806" cy="165734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1" y="2289175"/>
            <a:ext cx="2095499" cy="1657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8526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9220200"/>
            <a:ext cx="1905000" cy="246221"/>
          </a:xfrm>
          <a:prstGeom prst="rect">
            <a:avLst/>
          </a:prstGeom>
          <a:noFill/>
        </p:spPr>
        <p:txBody>
          <a:bodyPr wrap="square" rtlCol="0">
            <a:spAutoFit/>
          </a:bodyPr>
          <a:lstStyle/>
          <a:p>
            <a:pPr algn="r"/>
            <a:r>
              <a:rPr lang="en-US" sz="1000" dirty="0">
                <a:solidFill>
                  <a:srgbClr val="000000"/>
                </a:solidFill>
              </a:rPr>
              <a:t>Page 22</a:t>
            </a:r>
          </a:p>
        </p:txBody>
      </p:sp>
      <p:graphicFrame>
        <p:nvGraphicFramePr>
          <p:cNvPr id="17" name="Table 16"/>
          <p:cNvGraphicFramePr>
            <a:graphicFrameLocks noGrp="1"/>
          </p:cNvGraphicFramePr>
          <p:nvPr>
            <p:extLst>
              <p:ext uri="{D42A27DB-BD31-4B8C-83A1-F6EECF244321}">
                <p14:modId xmlns:p14="http://schemas.microsoft.com/office/powerpoint/2010/main" val="1372708361"/>
              </p:ext>
            </p:extLst>
          </p:nvPr>
        </p:nvGraphicFramePr>
        <p:xfrm>
          <a:off x="1736361" y="4800601"/>
          <a:ext cx="4953000" cy="3448740"/>
        </p:xfrm>
        <a:graphic>
          <a:graphicData uri="http://schemas.openxmlformats.org/drawingml/2006/table">
            <a:tbl>
              <a:tblPr firstRow="1" bandRow="1">
                <a:tableStyleId>{85BE263C-DBD7-4A20-BB59-AAB30ACAA65A}</a:tableStyleId>
              </a:tblPr>
              <a:tblGrid>
                <a:gridCol w="762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70839">
                <a:tc>
                  <a:txBody>
                    <a:bodyPr/>
                    <a:lstStyle/>
                    <a:p>
                      <a:r>
                        <a:rPr lang="en-US" sz="1200" dirty="0"/>
                        <a:t>S. No.</a:t>
                      </a:r>
                      <a:endParaRPr lang="en-US" sz="12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aseline="0" dirty="0"/>
                        <a:t>Rock Testing Services Division</a:t>
                      </a:r>
                      <a:endParaRPr lang="en-US" sz="12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182">
                <a:tc>
                  <a:txBody>
                    <a:bodyPr/>
                    <a:lstStyle/>
                    <a:p>
                      <a:pPr algn="ctr"/>
                      <a:r>
                        <a:rPr lang="en-US" sz="12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Diamond Drilling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5280">
                <a:tc>
                  <a:txBody>
                    <a:bodyPr/>
                    <a:lstStyle/>
                    <a:p>
                      <a:pPr algn="ctr"/>
                      <a:r>
                        <a:rPr lang="en-US" sz="12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Percussive</a:t>
                      </a:r>
                      <a:r>
                        <a:rPr lang="en-US" sz="1200" baseline="0" dirty="0"/>
                        <a:t> Drilling – DTH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5280">
                <a:tc>
                  <a:txBody>
                    <a:bodyPr/>
                    <a:lstStyle/>
                    <a:p>
                      <a:pPr algn="ctr"/>
                      <a:r>
                        <a:rPr lang="en-US"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Percussive Drilling – Top Hammer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5280">
                <a:tc>
                  <a:txBody>
                    <a:bodyPr/>
                    <a:lstStyle/>
                    <a:p>
                      <a:pPr algn="ctr"/>
                      <a:r>
                        <a:rPr lang="en-US"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Raise and Shaft Drilling over 2 m</a:t>
                      </a:r>
                      <a:r>
                        <a:rPr lang="en-US" sz="1200" baseline="0" dirty="0"/>
                        <a:t> diameter</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5759">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Raise borders under 3 m diameter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5280">
                <a:tc>
                  <a:txBody>
                    <a:bodyPr/>
                    <a:lstStyle/>
                    <a:p>
                      <a:pPr algn="ctr"/>
                      <a:r>
                        <a:rPr lang="en-US" sz="1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Road Headers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5280">
                <a:tc>
                  <a:txBody>
                    <a:bodyPr/>
                    <a:lstStyle/>
                    <a:p>
                      <a:pPr algn="ctr"/>
                      <a:r>
                        <a:rPr lang="en-US" sz="1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Rotary Drilling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5280">
                <a:tc>
                  <a:txBody>
                    <a:bodyPr/>
                    <a:lstStyle/>
                    <a:p>
                      <a:pPr algn="ctr"/>
                      <a:r>
                        <a:rPr lang="en-US" sz="12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Trenching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5280">
                <a:tc>
                  <a:txBody>
                    <a:bodyPr/>
                    <a:lstStyle/>
                    <a:p>
                      <a:pPr algn="ctr"/>
                      <a:r>
                        <a:rPr lang="en-US"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Tunnel Boring Machines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13" name="Picture 12" descr="new logo.bmp"/>
          <p:cNvPicPr>
            <a:picLocks noChangeAspect="1"/>
          </p:cNvPicPr>
          <p:nvPr/>
        </p:nvPicPr>
        <p:blipFill>
          <a:blip r:embed="rId3" cstate="print"/>
          <a:stretch>
            <a:fillRect/>
          </a:stretch>
        </p:blipFill>
        <p:spPr>
          <a:xfrm>
            <a:off x="76200" y="567470"/>
            <a:ext cx="1234271" cy="676656"/>
          </a:xfrm>
          <a:prstGeom prst="rect">
            <a:avLst/>
          </a:prstGeom>
        </p:spPr>
      </p:pic>
      <p:sp>
        <p:nvSpPr>
          <p:cNvPr id="15" name="Bent Arrow 14"/>
          <p:cNvSpPr/>
          <p:nvPr/>
        </p:nvSpPr>
        <p:spPr>
          <a:xfrm>
            <a:off x="1447801" y="1152939"/>
            <a:ext cx="5334000" cy="1676401"/>
          </a:xfrm>
          <a:prstGeom prst="bentArrow">
            <a:avLst/>
          </a:prstGeom>
          <a:solidFill>
            <a:schemeClr val="accent3">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TextBox 17"/>
          <p:cNvSpPr txBox="1"/>
          <p:nvPr/>
        </p:nvSpPr>
        <p:spPr>
          <a:xfrm>
            <a:off x="2740527" y="1447803"/>
            <a:ext cx="2807368" cy="307777"/>
          </a:xfrm>
          <a:prstGeom prst="rect">
            <a:avLst/>
          </a:prstGeom>
          <a:noFill/>
        </p:spPr>
        <p:txBody>
          <a:bodyPr wrap="square" rtlCol="0" anchor="ctr" anchorCtr="0">
            <a:spAutoFit/>
          </a:bodyPr>
          <a:lstStyle/>
          <a:p>
            <a:pPr algn="ctr"/>
            <a:r>
              <a:rPr lang="en-US" sz="1400" b="1" dirty="0">
                <a:solidFill>
                  <a:srgbClr val="000000"/>
                </a:solidFill>
              </a:rPr>
              <a:t>6. Rock Testing Division</a:t>
            </a:r>
          </a:p>
        </p:txBody>
      </p:sp>
      <p:sp>
        <p:nvSpPr>
          <p:cNvPr id="14" name="TextBox 13"/>
          <p:cNvSpPr txBox="1"/>
          <p:nvPr/>
        </p:nvSpPr>
        <p:spPr>
          <a:xfrm>
            <a:off x="1626220" y="3025515"/>
            <a:ext cx="4774581" cy="755762"/>
          </a:xfrm>
          <a:prstGeom prst="rect">
            <a:avLst/>
          </a:prstGeom>
          <a:noFill/>
        </p:spPr>
        <p:txBody>
          <a:bodyPr wrap="square" rtlCol="0">
            <a:spAutoFit/>
          </a:bodyPr>
          <a:lstStyle/>
          <a:p>
            <a:pPr algn="just"/>
            <a:r>
              <a:rPr lang="en-US" sz="1400" dirty="0">
                <a:solidFill>
                  <a:srgbClr val="000000"/>
                </a:solidFill>
              </a:rPr>
              <a:t>The primary aim of this specialist rock testing laboratory is to predict the performance of rock excavating equipment under various geological conditions.</a:t>
            </a:r>
          </a:p>
        </p:txBody>
      </p:sp>
      <p:sp>
        <p:nvSpPr>
          <p:cNvPr id="20" name="TextBox 19"/>
          <p:cNvSpPr txBox="1"/>
          <p:nvPr/>
        </p:nvSpPr>
        <p:spPr>
          <a:xfrm>
            <a:off x="1690141" y="3962400"/>
            <a:ext cx="4748561" cy="523220"/>
          </a:xfrm>
          <a:prstGeom prst="rect">
            <a:avLst/>
          </a:prstGeom>
          <a:noFill/>
        </p:spPr>
        <p:txBody>
          <a:bodyPr wrap="square" rtlCol="0">
            <a:spAutoFit/>
          </a:bodyPr>
          <a:lstStyle/>
          <a:p>
            <a:pPr algn="just"/>
            <a:r>
              <a:rPr lang="en-US" sz="1400" dirty="0">
                <a:solidFill>
                  <a:srgbClr val="000000"/>
                </a:solidFill>
              </a:rPr>
              <a:t>We have suites of tests to predict the performance of  the following equipment under different  geological conditions : </a:t>
            </a:r>
          </a:p>
        </p:txBody>
      </p:sp>
      <p:sp>
        <p:nvSpPr>
          <p:cNvPr id="22" name="TextBox 21"/>
          <p:cNvSpPr txBox="1"/>
          <p:nvPr/>
        </p:nvSpPr>
        <p:spPr>
          <a:xfrm>
            <a:off x="2057400" y="2090675"/>
            <a:ext cx="4343400" cy="755762"/>
          </a:xfrm>
          <a:prstGeom prst="rect">
            <a:avLst/>
          </a:prstGeom>
          <a:noFill/>
        </p:spPr>
        <p:txBody>
          <a:bodyPr wrap="square" rtlCol="0">
            <a:spAutoFit/>
          </a:bodyPr>
          <a:lstStyle/>
          <a:p>
            <a:pPr algn="just"/>
            <a:r>
              <a:rPr lang="en-US" sz="1400" dirty="0">
                <a:solidFill>
                  <a:srgbClr val="000000"/>
                </a:solidFill>
              </a:rPr>
              <a:t>Our laboratory in Qatar has acquired the latest technology in rock testing with a unique assemblage of equipment.</a:t>
            </a:r>
          </a:p>
        </p:txBody>
      </p:sp>
    </p:spTree>
    <p:extLst>
      <p:ext uri="{BB962C8B-B14F-4D97-AF65-F5344CB8AC3E}">
        <p14:creationId xmlns:p14="http://schemas.microsoft.com/office/powerpoint/2010/main" val="272077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0"/>
            <a:ext cx="54102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dirty="0"/>
          </a:p>
        </p:txBody>
      </p:sp>
      <p:sp>
        <p:nvSpPr>
          <p:cNvPr id="31" name="Rectangle 30"/>
          <p:cNvSpPr/>
          <p:nvPr/>
        </p:nvSpPr>
        <p:spPr>
          <a:xfrm>
            <a:off x="1569283" y="787622"/>
            <a:ext cx="5167234"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8200" y="9220200"/>
            <a:ext cx="1905000" cy="246221"/>
          </a:xfrm>
          <a:prstGeom prst="rect">
            <a:avLst/>
          </a:prstGeom>
          <a:noFill/>
        </p:spPr>
        <p:txBody>
          <a:bodyPr wrap="square" rtlCol="0">
            <a:spAutoFit/>
          </a:bodyPr>
          <a:lstStyle/>
          <a:p>
            <a:pPr algn="r"/>
            <a:r>
              <a:rPr lang="en-US" sz="1000" dirty="0">
                <a:solidFill>
                  <a:srgbClr val="000000"/>
                </a:solidFill>
              </a:rPr>
              <a:t>Page 23</a:t>
            </a:r>
          </a:p>
        </p:txBody>
      </p:sp>
      <p:pic>
        <p:nvPicPr>
          <p:cNvPr id="13" name="Picture 12" descr="new logo.bmp"/>
          <p:cNvPicPr>
            <a:picLocks noChangeAspect="1"/>
          </p:cNvPicPr>
          <p:nvPr/>
        </p:nvPicPr>
        <p:blipFill>
          <a:blip r:embed="rId3" cstate="print"/>
          <a:stretch>
            <a:fillRect/>
          </a:stretch>
        </p:blipFill>
        <p:spPr>
          <a:xfrm>
            <a:off x="128666" y="581214"/>
            <a:ext cx="1371601" cy="676656"/>
          </a:xfrm>
          <a:prstGeom prst="rect">
            <a:avLst/>
          </a:prstGeom>
        </p:spPr>
      </p:pic>
      <p:sp>
        <p:nvSpPr>
          <p:cNvPr id="14" name="TextBox 13"/>
          <p:cNvSpPr txBox="1"/>
          <p:nvPr/>
        </p:nvSpPr>
        <p:spPr>
          <a:xfrm>
            <a:off x="1809750" y="3352802"/>
            <a:ext cx="4533900" cy="54784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400" dirty="0">
                <a:solidFill>
                  <a:srgbClr val="000000"/>
                </a:solidFill>
              </a:rPr>
              <a:t>The individual tests used in the above predictive tests are described here:</a:t>
            </a:r>
          </a:p>
          <a:p>
            <a:pPr algn="just"/>
            <a:endParaRPr lang="en-US" sz="1400" dirty="0">
              <a:solidFill>
                <a:srgbClr val="000000"/>
              </a:solidFill>
            </a:endParaRPr>
          </a:p>
          <a:p>
            <a:pPr marL="285750" indent="-285750" algn="just">
              <a:buFont typeface="Wingdings" pitchFamily="2" charset="2"/>
              <a:buChar char="ü"/>
            </a:pPr>
            <a:r>
              <a:rPr lang="en-US" sz="1400" dirty="0">
                <a:solidFill>
                  <a:srgbClr val="000000"/>
                </a:solidFill>
              </a:rPr>
              <a:t>Physical Properties </a:t>
            </a:r>
          </a:p>
          <a:p>
            <a:pPr algn="just"/>
            <a:r>
              <a:rPr lang="en-US" sz="1400" dirty="0">
                <a:solidFill>
                  <a:srgbClr val="000000"/>
                </a:solidFill>
              </a:rPr>
              <a:t>       (the results of non destructive tests)</a:t>
            </a:r>
          </a:p>
          <a:p>
            <a:pPr algn="just"/>
            <a:endParaRPr lang="en-US" sz="1400" dirty="0">
              <a:solidFill>
                <a:srgbClr val="000000"/>
              </a:solidFill>
            </a:endParaRPr>
          </a:p>
          <a:p>
            <a:pPr marL="285750" indent="-285750" algn="just">
              <a:buFont typeface="Wingdings" pitchFamily="2" charset="2"/>
              <a:buChar char="ü"/>
            </a:pPr>
            <a:r>
              <a:rPr lang="en-US" sz="1400" dirty="0">
                <a:solidFill>
                  <a:srgbClr val="000000"/>
                </a:solidFill>
              </a:rPr>
              <a:t>Mechanical properties </a:t>
            </a:r>
          </a:p>
          <a:p>
            <a:pPr algn="just"/>
            <a:r>
              <a:rPr lang="en-US" sz="1400" dirty="0">
                <a:solidFill>
                  <a:srgbClr val="000000"/>
                </a:solidFill>
              </a:rPr>
              <a:t>       (the results of destructive tests)</a:t>
            </a:r>
          </a:p>
          <a:p>
            <a:pPr algn="just"/>
            <a:endParaRPr lang="en-US" sz="1400" dirty="0">
              <a:solidFill>
                <a:srgbClr val="000000"/>
              </a:solidFill>
            </a:endParaRPr>
          </a:p>
          <a:p>
            <a:pPr marL="285750" indent="-285750" algn="just">
              <a:buFont typeface="Wingdings" pitchFamily="2" charset="2"/>
              <a:buChar char="ü"/>
            </a:pPr>
            <a:r>
              <a:rPr lang="en-US" sz="1400" dirty="0">
                <a:solidFill>
                  <a:srgbClr val="000000"/>
                </a:solidFill>
              </a:rPr>
              <a:t>Abrasiveness</a:t>
            </a:r>
          </a:p>
          <a:p>
            <a:pPr marL="285750" indent="-285750" algn="just">
              <a:buFont typeface="Wingdings" pitchFamily="2" charset="2"/>
              <a:buChar char="ü"/>
            </a:pPr>
            <a:endParaRPr lang="en-US" sz="1400" dirty="0">
              <a:solidFill>
                <a:srgbClr val="000000"/>
              </a:solidFill>
            </a:endParaRPr>
          </a:p>
          <a:p>
            <a:pPr marL="285750" indent="-285750" algn="just">
              <a:buFont typeface="Wingdings" pitchFamily="2" charset="2"/>
              <a:buChar char="ü"/>
            </a:pPr>
            <a:r>
              <a:rPr lang="en-US" sz="1400" dirty="0">
                <a:solidFill>
                  <a:srgbClr val="000000"/>
                </a:solidFill>
              </a:rPr>
              <a:t>Toughness</a:t>
            </a:r>
          </a:p>
          <a:p>
            <a:pPr marL="285750" indent="-285750" algn="just">
              <a:buFont typeface="Wingdings" pitchFamily="2" charset="2"/>
              <a:buChar char="ü"/>
            </a:pPr>
            <a:endParaRPr lang="en-US" sz="1400" dirty="0">
              <a:solidFill>
                <a:srgbClr val="000000"/>
              </a:solidFill>
            </a:endParaRPr>
          </a:p>
          <a:p>
            <a:pPr marL="285750" indent="-285750" algn="just">
              <a:buFont typeface="Wingdings" pitchFamily="2" charset="2"/>
              <a:buChar char="ü"/>
            </a:pPr>
            <a:r>
              <a:rPr lang="en-US" sz="1400" dirty="0" err="1">
                <a:solidFill>
                  <a:srgbClr val="000000"/>
                </a:solidFill>
              </a:rPr>
              <a:t>Drillability</a:t>
            </a:r>
            <a:endParaRPr lang="en-US" sz="1400" dirty="0">
              <a:solidFill>
                <a:srgbClr val="000000"/>
              </a:solidFill>
            </a:endParaRPr>
          </a:p>
          <a:p>
            <a:pPr algn="just"/>
            <a:endParaRPr lang="en-US" sz="1400" dirty="0">
              <a:solidFill>
                <a:srgbClr val="000000"/>
              </a:solidFill>
            </a:endParaRPr>
          </a:p>
          <a:p>
            <a:pPr marL="285750" indent="-285750" algn="just">
              <a:buFont typeface="Wingdings" pitchFamily="2" charset="2"/>
              <a:buChar char="ü"/>
            </a:pPr>
            <a:r>
              <a:rPr lang="en-US" sz="1400" dirty="0">
                <a:solidFill>
                  <a:srgbClr val="000000"/>
                </a:solidFill>
              </a:rPr>
              <a:t>Empirical correlations and predictions</a:t>
            </a:r>
          </a:p>
          <a:p>
            <a:pPr marL="285750" indent="-285750" algn="just">
              <a:buFont typeface="Wingdings" pitchFamily="2" charset="2"/>
              <a:buChar char="ü"/>
            </a:pPr>
            <a:endParaRPr lang="en-US" sz="1400" dirty="0">
              <a:solidFill>
                <a:srgbClr val="000000"/>
              </a:solidFill>
            </a:endParaRPr>
          </a:p>
          <a:p>
            <a:pPr marL="285750" indent="-285750" algn="just">
              <a:buFont typeface="Wingdings" pitchFamily="2" charset="2"/>
              <a:buChar char="ü"/>
            </a:pPr>
            <a:r>
              <a:rPr lang="en-US" sz="1400" dirty="0">
                <a:solidFill>
                  <a:srgbClr val="000000"/>
                </a:solidFill>
              </a:rPr>
              <a:t>Splitting Tensile Strength of Intact Rock Core</a:t>
            </a:r>
          </a:p>
          <a:p>
            <a:pPr algn="just"/>
            <a:r>
              <a:rPr lang="en-US" sz="1400" dirty="0">
                <a:solidFill>
                  <a:srgbClr val="000000"/>
                </a:solidFill>
              </a:rPr>
              <a:t>       (ASTM 3967)</a:t>
            </a:r>
          </a:p>
          <a:p>
            <a:pPr algn="just"/>
            <a:endParaRPr lang="en-US" sz="1400" dirty="0">
              <a:solidFill>
                <a:srgbClr val="000000"/>
              </a:solidFill>
            </a:endParaRPr>
          </a:p>
          <a:p>
            <a:pPr marL="285750" indent="-285750" algn="just">
              <a:buFont typeface="Wingdings" pitchFamily="2" charset="2"/>
              <a:buChar char="ü"/>
            </a:pPr>
            <a:r>
              <a:rPr lang="en-US" sz="1400" dirty="0">
                <a:solidFill>
                  <a:srgbClr val="000000"/>
                </a:solidFill>
              </a:rPr>
              <a:t>Compressive Strength</a:t>
            </a:r>
          </a:p>
          <a:p>
            <a:pPr marL="285750" indent="-285750" algn="just">
              <a:buFont typeface="Wingdings" pitchFamily="2" charset="2"/>
              <a:buChar char="ü"/>
            </a:pPr>
            <a:endParaRPr lang="en-US" sz="1400" dirty="0">
              <a:solidFill>
                <a:srgbClr val="000000"/>
              </a:solidFill>
            </a:endParaRPr>
          </a:p>
          <a:p>
            <a:pPr marL="285750" indent="-285750" algn="just">
              <a:buFont typeface="Wingdings" pitchFamily="2" charset="2"/>
              <a:buChar char="ü"/>
            </a:pPr>
            <a:endParaRPr lang="en-US" sz="1400" dirty="0">
              <a:solidFill>
                <a:srgbClr val="000000"/>
              </a:solidFill>
            </a:endParaRPr>
          </a:p>
          <a:p>
            <a:pPr algn="just"/>
            <a:endParaRPr lang="en-US" sz="1400" dirty="0">
              <a:solidFill>
                <a:srgbClr val="000000"/>
              </a:solidFill>
            </a:endParaRPr>
          </a:p>
          <a:p>
            <a:pPr algn="just"/>
            <a:endParaRPr lang="en-US" sz="1400" dirty="0">
              <a:solidFill>
                <a:srgbClr val="000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344" y="1559598"/>
            <a:ext cx="1893757" cy="1577715"/>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0" y="1559599"/>
            <a:ext cx="1905000" cy="1590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531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1" y="773669"/>
            <a:ext cx="53340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48200" y="9220200"/>
            <a:ext cx="1905000" cy="246221"/>
          </a:xfrm>
          <a:prstGeom prst="rect">
            <a:avLst/>
          </a:prstGeom>
          <a:noFill/>
        </p:spPr>
        <p:txBody>
          <a:bodyPr wrap="square" rtlCol="0">
            <a:spAutoFit/>
          </a:bodyPr>
          <a:lstStyle/>
          <a:p>
            <a:pPr algn="r"/>
            <a:r>
              <a:rPr lang="en-US" sz="1000" dirty="0">
                <a:solidFill>
                  <a:srgbClr val="000000"/>
                </a:solidFill>
              </a:rPr>
              <a:t>Page 24</a:t>
            </a:r>
          </a:p>
        </p:txBody>
      </p:sp>
      <p:graphicFrame>
        <p:nvGraphicFramePr>
          <p:cNvPr id="17" name="Table 16"/>
          <p:cNvGraphicFramePr>
            <a:graphicFrameLocks noGrp="1"/>
          </p:cNvGraphicFramePr>
          <p:nvPr>
            <p:extLst>
              <p:ext uri="{D42A27DB-BD31-4B8C-83A1-F6EECF244321}">
                <p14:modId xmlns:p14="http://schemas.microsoft.com/office/powerpoint/2010/main" val="3809428500"/>
              </p:ext>
            </p:extLst>
          </p:nvPr>
        </p:nvGraphicFramePr>
        <p:xfrm>
          <a:off x="1784509" y="5715002"/>
          <a:ext cx="4771190" cy="2946394"/>
        </p:xfrm>
        <a:graphic>
          <a:graphicData uri="http://schemas.openxmlformats.org/drawingml/2006/table">
            <a:tbl>
              <a:tblPr firstRow="1" bandRow="1">
                <a:tableStyleId>{85BE263C-DBD7-4A20-BB59-AAB30ACAA65A}</a:tableStyleId>
              </a:tblPr>
              <a:tblGrid>
                <a:gridCol w="902116">
                  <a:extLst>
                    <a:ext uri="{9D8B030D-6E8A-4147-A177-3AD203B41FA5}">
                      <a16:colId xmlns:a16="http://schemas.microsoft.com/office/drawing/2014/main" val="20000"/>
                    </a:ext>
                  </a:extLst>
                </a:gridCol>
                <a:gridCol w="3869074">
                  <a:extLst>
                    <a:ext uri="{9D8B030D-6E8A-4147-A177-3AD203B41FA5}">
                      <a16:colId xmlns:a16="http://schemas.microsoft.com/office/drawing/2014/main" val="20001"/>
                    </a:ext>
                  </a:extLst>
                </a:gridCol>
              </a:tblGrid>
              <a:tr h="370839">
                <a:tc>
                  <a:txBody>
                    <a:bodyPr/>
                    <a:lstStyle/>
                    <a:p>
                      <a:r>
                        <a:rPr lang="en-US" sz="1200" dirty="0"/>
                        <a:t>S. No.</a:t>
                      </a:r>
                      <a:endParaRPr lang="en-US" sz="12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aseline="0" dirty="0"/>
                        <a:t>Drilling  Services</a:t>
                      </a:r>
                      <a:endParaRPr lang="en-US" sz="12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ctr"/>
                      <a:r>
                        <a:rPr lang="en-US" sz="16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Geotechnical Site Investigation</a:t>
                      </a:r>
                    </a:p>
                    <a:p>
                      <a:pPr algn="l"/>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39">
                <a:tc>
                  <a:txBody>
                    <a:bodyPr/>
                    <a:lstStyle/>
                    <a:p>
                      <a:pPr algn="ctr"/>
                      <a:r>
                        <a:rPr lang="en-US" sz="1600" dirty="0"/>
                        <a:t>2</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Flight Auger/Mud</a:t>
                      </a:r>
                      <a:r>
                        <a:rPr lang="en-US" sz="1200" baseline="0" dirty="0"/>
                        <a:t> Drillings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39">
                <a:tc>
                  <a:txBody>
                    <a:bodyPr/>
                    <a:lstStyle/>
                    <a:p>
                      <a:pPr algn="ctr"/>
                      <a:r>
                        <a:rPr lang="en-US" sz="16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Drilling Supervisor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39">
                <a:tc>
                  <a:txBody>
                    <a:bodyPr/>
                    <a:lstStyle/>
                    <a:p>
                      <a:pPr algn="ctr"/>
                      <a:r>
                        <a:rPr lang="en-US" sz="16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Borehole</a:t>
                      </a:r>
                      <a:r>
                        <a:rPr lang="en-US" sz="1200" baseline="0" dirty="0"/>
                        <a:t> Logging</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2919">
                <a:tc>
                  <a:txBody>
                    <a:bodyPr/>
                    <a:lstStyle/>
                    <a:p>
                      <a:pPr algn="ctr"/>
                      <a:r>
                        <a:rPr lang="en-US" sz="16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Rock Core Logging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02919">
                <a:tc>
                  <a:txBody>
                    <a:bodyPr/>
                    <a:lstStyle/>
                    <a:p>
                      <a:pPr algn="ctr"/>
                      <a:r>
                        <a:rPr lang="en-US" sz="16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t>CPT Drilling</a:t>
                      </a:r>
                      <a:r>
                        <a:rPr lang="en-US" sz="1200" baseline="0" dirty="0"/>
                        <a:t> and Testing</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3" name="Picture 12" descr="new logo.bmp"/>
          <p:cNvPicPr>
            <a:picLocks noChangeAspect="1"/>
          </p:cNvPicPr>
          <p:nvPr/>
        </p:nvPicPr>
        <p:blipFill>
          <a:blip r:embed="rId3" cstate="print"/>
          <a:stretch>
            <a:fillRect/>
          </a:stretch>
        </p:blipFill>
        <p:spPr>
          <a:xfrm>
            <a:off x="-1" y="567470"/>
            <a:ext cx="1310472" cy="676656"/>
          </a:xfrm>
          <a:prstGeom prst="rect">
            <a:avLst/>
          </a:prstGeom>
        </p:spPr>
      </p:pic>
      <p:sp>
        <p:nvSpPr>
          <p:cNvPr id="15" name="Bent Arrow 14"/>
          <p:cNvSpPr/>
          <p:nvPr/>
        </p:nvSpPr>
        <p:spPr>
          <a:xfrm>
            <a:off x="1447801" y="1152939"/>
            <a:ext cx="5334000" cy="1676401"/>
          </a:xfrm>
          <a:prstGeom prst="bentArrow">
            <a:avLst/>
          </a:prstGeom>
          <a:solidFill>
            <a:schemeClr val="accent3">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TextBox 17"/>
          <p:cNvSpPr txBox="1"/>
          <p:nvPr/>
        </p:nvSpPr>
        <p:spPr>
          <a:xfrm>
            <a:off x="2740527" y="1447803"/>
            <a:ext cx="2807368" cy="307777"/>
          </a:xfrm>
          <a:prstGeom prst="rect">
            <a:avLst/>
          </a:prstGeom>
          <a:noFill/>
        </p:spPr>
        <p:txBody>
          <a:bodyPr wrap="square" rtlCol="0" anchor="ctr" anchorCtr="0">
            <a:spAutoFit/>
          </a:bodyPr>
          <a:lstStyle/>
          <a:p>
            <a:pPr algn="ctr"/>
            <a:r>
              <a:rPr lang="en-US" sz="1400" b="1" dirty="0">
                <a:solidFill>
                  <a:srgbClr val="000000"/>
                </a:solidFill>
              </a:rPr>
              <a:t>7. Drilling Services </a:t>
            </a:r>
          </a:p>
        </p:txBody>
      </p:sp>
      <p:sp>
        <p:nvSpPr>
          <p:cNvPr id="14" name="TextBox 13"/>
          <p:cNvSpPr txBox="1"/>
          <p:nvPr/>
        </p:nvSpPr>
        <p:spPr>
          <a:xfrm>
            <a:off x="1905001" y="2136842"/>
            <a:ext cx="4648200" cy="954107"/>
          </a:xfrm>
          <a:prstGeom prst="rect">
            <a:avLst/>
          </a:prstGeom>
          <a:noFill/>
        </p:spPr>
        <p:txBody>
          <a:bodyPr wrap="square" rtlCol="0">
            <a:spAutoFit/>
          </a:bodyPr>
          <a:lstStyle/>
          <a:p>
            <a:pPr algn="just"/>
            <a:r>
              <a:rPr lang="en-US" sz="1400" dirty="0">
                <a:solidFill>
                  <a:srgbClr val="000000"/>
                </a:solidFill>
              </a:rPr>
              <a:t>Geotechnical drilling allows investigation of subsurface materials and conditions and enables the reliable assessments of risks posed by these conditions.</a:t>
            </a:r>
          </a:p>
          <a:p>
            <a:pPr algn="just"/>
            <a:endParaRPr lang="en-US" sz="1400" dirty="0">
              <a:solidFill>
                <a:srgbClr val="000000"/>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754" y="3733799"/>
            <a:ext cx="3840747" cy="1583565"/>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1667030" y="2971800"/>
            <a:ext cx="4886170" cy="523220"/>
          </a:xfrm>
          <a:prstGeom prst="rect">
            <a:avLst/>
          </a:prstGeom>
          <a:noFill/>
        </p:spPr>
        <p:txBody>
          <a:bodyPr wrap="square" rtlCol="0">
            <a:spAutoFit/>
          </a:bodyPr>
          <a:lstStyle/>
          <a:p>
            <a:pPr algn="just"/>
            <a:r>
              <a:rPr lang="en-US" sz="1400" dirty="0">
                <a:solidFill>
                  <a:srgbClr val="000000"/>
                </a:solidFill>
              </a:rPr>
              <a:t>It can also be used to determine the impact of groundwater on soils by determining its location, movement and depth.</a:t>
            </a:r>
          </a:p>
        </p:txBody>
      </p:sp>
    </p:spTree>
    <p:extLst>
      <p:ext uri="{BB962C8B-B14F-4D97-AF65-F5344CB8AC3E}">
        <p14:creationId xmlns:p14="http://schemas.microsoft.com/office/powerpoint/2010/main" val="1048983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340370" y="773669"/>
            <a:ext cx="5395128"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9220200"/>
            <a:ext cx="1905000" cy="246221"/>
          </a:xfrm>
          <a:prstGeom prst="rect">
            <a:avLst/>
          </a:prstGeom>
          <a:noFill/>
        </p:spPr>
        <p:txBody>
          <a:bodyPr wrap="square" rtlCol="0">
            <a:spAutoFit/>
          </a:bodyPr>
          <a:lstStyle/>
          <a:p>
            <a:pPr algn="r"/>
            <a:r>
              <a:rPr lang="en-US" sz="1000" dirty="0">
                <a:solidFill>
                  <a:srgbClr val="000000"/>
                </a:solidFill>
              </a:rPr>
              <a:t>Page 25</a:t>
            </a:r>
          </a:p>
        </p:txBody>
      </p:sp>
      <p:sp>
        <p:nvSpPr>
          <p:cNvPr id="26" name="TextBox 25"/>
          <p:cNvSpPr txBox="1"/>
          <p:nvPr/>
        </p:nvSpPr>
        <p:spPr>
          <a:xfrm>
            <a:off x="2057400" y="1905000"/>
            <a:ext cx="4343400" cy="755762"/>
          </a:xfrm>
          <a:prstGeom prst="rect">
            <a:avLst/>
          </a:prstGeom>
          <a:noFill/>
        </p:spPr>
        <p:txBody>
          <a:bodyPr wrap="square" rtlCol="0">
            <a:spAutoFit/>
          </a:bodyPr>
          <a:lstStyle/>
          <a:p>
            <a:pPr algn="just"/>
            <a:r>
              <a:rPr lang="en-US" sz="1400" b="1" dirty="0">
                <a:solidFill>
                  <a:srgbClr val="000000"/>
                </a:solidFill>
              </a:rPr>
              <a:t>BATLABS’ </a:t>
            </a:r>
            <a:r>
              <a:rPr lang="en-US" sz="1400" dirty="0">
                <a:solidFill>
                  <a:srgbClr val="000000"/>
                </a:solidFill>
              </a:rPr>
              <a:t>possesses advanced chemical testing equipment  in order to perform chemical tests required by customers. </a:t>
            </a:r>
          </a:p>
        </p:txBody>
      </p:sp>
      <p:grpSp>
        <p:nvGrpSpPr>
          <p:cNvPr id="14" name="Group 23"/>
          <p:cNvGrpSpPr/>
          <p:nvPr/>
        </p:nvGrpSpPr>
        <p:grpSpPr>
          <a:xfrm>
            <a:off x="1524000" y="1219200"/>
            <a:ext cx="5334000" cy="1676401"/>
            <a:chOff x="2057400" y="1981200"/>
            <a:chExt cx="4343400" cy="1219200"/>
          </a:xfrm>
          <a:solidFill>
            <a:schemeClr val="accent3">
              <a:lumMod val="60000"/>
              <a:lumOff val="40000"/>
            </a:schemeClr>
          </a:solidFill>
        </p:grpSpPr>
        <p:sp>
          <p:nvSpPr>
            <p:cNvPr id="15" name="Bent Arrow 14"/>
            <p:cNvSpPr/>
            <p:nvPr/>
          </p:nvSpPr>
          <p:spPr>
            <a:xfrm>
              <a:off x="2057400" y="1981200"/>
              <a:ext cx="4343400" cy="1219200"/>
            </a:xfrm>
            <a:prstGeom prst="bentArrow">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p:cNvSpPr txBox="1"/>
            <p:nvPr/>
          </p:nvSpPr>
          <p:spPr>
            <a:xfrm>
              <a:off x="3055076" y="2160958"/>
              <a:ext cx="2286000" cy="223838"/>
            </a:xfrm>
            <a:prstGeom prst="rect">
              <a:avLst/>
            </a:prstGeom>
            <a:grpFill/>
          </p:spPr>
          <p:txBody>
            <a:bodyPr wrap="square" rtlCol="0">
              <a:spAutoFit/>
            </a:bodyPr>
            <a:lstStyle/>
            <a:p>
              <a:pPr algn="ctr"/>
              <a:r>
                <a:rPr lang="en-US" sz="1400" b="1" dirty="0">
                  <a:solidFill>
                    <a:srgbClr val="000000"/>
                  </a:solidFill>
                </a:rPr>
                <a:t>9. Chemical Division</a:t>
              </a:r>
            </a:p>
          </p:txBody>
        </p:sp>
      </p:grpSp>
      <p:graphicFrame>
        <p:nvGraphicFramePr>
          <p:cNvPr id="17" name="Table 16"/>
          <p:cNvGraphicFramePr>
            <a:graphicFrameLocks noGrp="1"/>
          </p:cNvGraphicFramePr>
          <p:nvPr>
            <p:extLst>
              <p:ext uri="{D42A27DB-BD31-4B8C-83A1-F6EECF244321}">
                <p14:modId xmlns:p14="http://schemas.microsoft.com/office/powerpoint/2010/main" val="259920654"/>
              </p:ext>
            </p:extLst>
          </p:nvPr>
        </p:nvGraphicFramePr>
        <p:xfrm>
          <a:off x="1394085" y="4876800"/>
          <a:ext cx="5365230" cy="4003303"/>
        </p:xfrm>
        <a:graphic>
          <a:graphicData uri="http://schemas.openxmlformats.org/drawingml/2006/table">
            <a:tbl>
              <a:tblPr firstRow="1" bandRow="1">
                <a:tableStyleId>{85BE263C-DBD7-4A20-BB59-AAB30ACAA65A}</a:tableStyleId>
              </a:tblPr>
              <a:tblGrid>
                <a:gridCol w="710104">
                  <a:extLst>
                    <a:ext uri="{9D8B030D-6E8A-4147-A177-3AD203B41FA5}">
                      <a16:colId xmlns:a16="http://schemas.microsoft.com/office/drawing/2014/main" val="20000"/>
                    </a:ext>
                  </a:extLst>
                </a:gridCol>
                <a:gridCol w="3131126">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528583">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2024">
                <a:tc>
                  <a:txBody>
                    <a:bodyPr/>
                    <a:lstStyle/>
                    <a:p>
                      <a:pPr algn="ctr"/>
                      <a:r>
                        <a:rPr lang="en-US" sz="11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concrete Part 124: Methods for analysis of hardened concrete</a:t>
                      </a:r>
                    </a:p>
                    <a:p>
                      <a:r>
                        <a:rPr lang="en-US" sz="1100" kern="1200" dirty="0">
                          <a:solidFill>
                            <a:schemeClr val="dk1"/>
                          </a:solidFill>
                          <a:latin typeface="+mn-lt"/>
                          <a:ea typeface="+mn-ea"/>
                          <a:cs typeface="+mn-cs"/>
                        </a:rPr>
                        <a:t>(Determination of Sulphate content in hardened concrete) </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1881 Part 124, Clause 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2024">
                <a:tc>
                  <a:txBody>
                    <a:bodyPr/>
                    <a:lstStyle/>
                    <a:p>
                      <a:pPr algn="ctr"/>
                      <a:r>
                        <a:rPr lang="en-US" sz="11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concrete Part 124: Methods for analysis of hardened concrete</a:t>
                      </a:r>
                    </a:p>
                    <a:p>
                      <a:r>
                        <a:rPr lang="en-US" sz="1100" kern="1200" dirty="0">
                          <a:solidFill>
                            <a:schemeClr val="dk1"/>
                          </a:solidFill>
                          <a:latin typeface="+mn-lt"/>
                          <a:ea typeface="+mn-ea"/>
                          <a:cs typeface="+mn-cs"/>
                        </a:rPr>
                        <a:t>(Determination of Chloride content in hardened concrete) </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1881 Part 124, Clause 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2024">
                <a:tc>
                  <a:txBody>
                    <a:bodyPr/>
                    <a:lstStyle/>
                    <a:p>
                      <a:pPr algn="ctr"/>
                      <a:r>
                        <a:rPr lang="en-US" sz="11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of testing cement Part 2: Chemical analysis of cement </a:t>
                      </a:r>
                      <a:r>
                        <a:rPr lang="en-US" sz="1100" kern="1200" dirty="0" err="1">
                          <a:solidFill>
                            <a:schemeClr val="dk1"/>
                          </a:solidFill>
                          <a:latin typeface="+mn-lt"/>
                          <a:ea typeface="+mn-ea"/>
                          <a:cs typeface="+mn-cs"/>
                        </a:rPr>
                        <a:t>Sul</a:t>
                      </a:r>
                      <a:endParaRPr lang="en-US" sz="1100" kern="1200" dirty="0">
                        <a:solidFill>
                          <a:schemeClr val="dk1"/>
                        </a:solidFill>
                        <a:latin typeface="+mn-lt"/>
                        <a:ea typeface="+mn-ea"/>
                        <a:cs typeface="+mn-cs"/>
                      </a:endParaRPr>
                    </a:p>
                    <a:p>
                      <a:r>
                        <a:rPr lang="en-US" sz="1100" kern="1200" dirty="0" err="1">
                          <a:solidFill>
                            <a:schemeClr val="dk1"/>
                          </a:solidFill>
                          <a:latin typeface="+mn-lt"/>
                          <a:ea typeface="+mn-ea"/>
                          <a:cs typeface="+mn-cs"/>
                        </a:rPr>
                        <a:t>phate</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BS EN 196 Part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2024">
                <a:tc>
                  <a:txBody>
                    <a:bodyPr/>
                    <a:lstStyle/>
                    <a:p>
                      <a:pPr algn="ctr"/>
                      <a:r>
                        <a:rPr lang="en-US" sz="11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of testing cement Part 2: Chemical analysis of cement Chloride</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BS EN 196 Part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2024">
                <a:tc>
                  <a:txBody>
                    <a:bodyPr/>
                    <a:lstStyle/>
                    <a:p>
                      <a:pPr algn="ctr"/>
                      <a:r>
                        <a:rPr lang="en-US" sz="11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Admixtures for concrete, mortar and grout. Test methods. Reference</a:t>
                      </a:r>
                    </a:p>
                    <a:p>
                      <a:r>
                        <a:rPr lang="en-US" sz="1100" kern="1200" dirty="0">
                          <a:solidFill>
                            <a:schemeClr val="dk1"/>
                          </a:solidFill>
                          <a:latin typeface="+mn-lt"/>
                          <a:ea typeface="+mn-ea"/>
                          <a:cs typeface="+mn-cs"/>
                        </a:rPr>
                        <a:t>concrete and reference mortar for testing Chloride Content of</a:t>
                      </a:r>
                    </a:p>
                    <a:p>
                      <a:r>
                        <a:rPr lang="en-US" sz="1100" kern="1200" dirty="0">
                          <a:solidFill>
                            <a:schemeClr val="dk1"/>
                          </a:solidFill>
                          <a:latin typeface="+mn-lt"/>
                          <a:ea typeface="+mn-ea"/>
                          <a:cs typeface="+mn-cs"/>
                        </a:rPr>
                        <a:t>Admixture</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EN 480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9" name="Picture 18" descr="new logo.bmp"/>
          <p:cNvPicPr>
            <a:picLocks noChangeAspect="1"/>
          </p:cNvPicPr>
          <p:nvPr/>
        </p:nvPicPr>
        <p:blipFill>
          <a:blip r:embed="rId3" cstate="print"/>
          <a:stretch>
            <a:fillRect/>
          </a:stretch>
        </p:blipFill>
        <p:spPr>
          <a:xfrm>
            <a:off x="-1" y="567470"/>
            <a:ext cx="1310472" cy="67665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3048001"/>
            <a:ext cx="2019300" cy="1676401"/>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048001"/>
            <a:ext cx="1905000" cy="16764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609600"/>
            <a:ext cx="51816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52975" y="9448800"/>
            <a:ext cx="1905000" cy="246221"/>
          </a:xfrm>
          <a:prstGeom prst="rect">
            <a:avLst/>
          </a:prstGeom>
          <a:noFill/>
        </p:spPr>
        <p:txBody>
          <a:bodyPr wrap="square" rtlCol="0">
            <a:spAutoFit/>
          </a:bodyPr>
          <a:lstStyle/>
          <a:p>
            <a:pPr algn="r"/>
            <a:r>
              <a:rPr lang="en-US" sz="1000" dirty="0">
                <a:solidFill>
                  <a:srgbClr val="000000"/>
                </a:solidFill>
              </a:rPr>
              <a:t>Page 26</a:t>
            </a:r>
          </a:p>
        </p:txBody>
      </p:sp>
      <p:graphicFrame>
        <p:nvGraphicFramePr>
          <p:cNvPr id="17" name="Table 16"/>
          <p:cNvGraphicFramePr>
            <a:graphicFrameLocks noGrp="1"/>
          </p:cNvGraphicFramePr>
          <p:nvPr>
            <p:extLst>
              <p:ext uri="{D42A27DB-BD31-4B8C-83A1-F6EECF244321}">
                <p14:modId xmlns:p14="http://schemas.microsoft.com/office/powerpoint/2010/main" val="3826185968"/>
              </p:ext>
            </p:extLst>
          </p:nvPr>
        </p:nvGraphicFramePr>
        <p:xfrm>
          <a:off x="1447800" y="1079659"/>
          <a:ext cx="5181600" cy="8353901"/>
        </p:xfrm>
        <a:graphic>
          <a:graphicData uri="http://schemas.openxmlformats.org/drawingml/2006/table">
            <a:tbl>
              <a:tblPr firstRow="1" bandRow="1">
                <a:tableStyleId>{85BE263C-DBD7-4A20-BB59-AAB30ACAA65A}</a:tableStyleId>
              </a:tblPr>
              <a:tblGrid>
                <a:gridCol w="762000">
                  <a:extLst>
                    <a:ext uri="{9D8B030D-6E8A-4147-A177-3AD203B41FA5}">
                      <a16:colId xmlns:a16="http://schemas.microsoft.com/office/drawing/2014/main" val="20000"/>
                    </a:ext>
                  </a:extLst>
                </a:gridCol>
                <a:gridCol w="3135085">
                  <a:extLst>
                    <a:ext uri="{9D8B030D-6E8A-4147-A177-3AD203B41FA5}">
                      <a16:colId xmlns:a16="http://schemas.microsoft.com/office/drawing/2014/main" val="20001"/>
                    </a:ext>
                  </a:extLst>
                </a:gridCol>
                <a:gridCol w="1284515">
                  <a:extLst>
                    <a:ext uri="{9D8B030D-6E8A-4147-A177-3AD203B41FA5}">
                      <a16:colId xmlns:a16="http://schemas.microsoft.com/office/drawing/2014/main" val="20002"/>
                    </a:ext>
                  </a:extLst>
                </a:gridCol>
              </a:tblGrid>
              <a:tr h="444341">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5781">
                <a:tc>
                  <a:txBody>
                    <a:bodyPr/>
                    <a:lstStyle/>
                    <a:p>
                      <a:pPr algn="ctr"/>
                      <a:r>
                        <a:rPr lang="en-US" sz="11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Standard Test Method for Organic Impurities in Fine Aggregates for </a:t>
                      </a:r>
                    </a:p>
                    <a:p>
                      <a:r>
                        <a:rPr lang="en-US" sz="1100" kern="1200" dirty="0">
                          <a:solidFill>
                            <a:schemeClr val="dk1"/>
                          </a:solidFill>
                          <a:latin typeface="+mn-lt"/>
                          <a:ea typeface="+mn-ea"/>
                          <a:cs typeface="+mn-cs"/>
                        </a:rPr>
                        <a:t>Concrete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C40/C40M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830">
                <a:tc>
                  <a:txBody>
                    <a:bodyPr/>
                    <a:lstStyle/>
                    <a:p>
                      <a:pPr algn="ctr"/>
                      <a:r>
                        <a:rPr lang="en-US" sz="11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Chemical Admixtures for Concrete</a:t>
                      </a:r>
                    </a:p>
                    <a:p>
                      <a:pPr algn="l"/>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C494/C494M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2830">
                <a:tc>
                  <a:txBody>
                    <a:bodyPr/>
                    <a:lstStyle/>
                    <a:p>
                      <a:pPr algn="ctr"/>
                      <a:r>
                        <a:rPr lang="en-US" sz="11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Specific Gravity, Apparent, of Liquid Industrial Chemicals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ASTM D891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35781">
                <a:tc>
                  <a:txBody>
                    <a:bodyPr/>
                    <a:lstStyle/>
                    <a:p>
                      <a:pPr algn="ctr"/>
                      <a:r>
                        <a:rPr lang="en-US" sz="11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aggregates. Method for determination of water-soluble </a:t>
                      </a:r>
                    </a:p>
                    <a:p>
                      <a:r>
                        <a:rPr lang="en-US" sz="1100" kern="1200" dirty="0">
                          <a:solidFill>
                            <a:schemeClr val="dk1"/>
                          </a:solidFill>
                          <a:latin typeface="+mn-lt"/>
                          <a:ea typeface="+mn-ea"/>
                          <a:cs typeface="+mn-cs"/>
                        </a:rPr>
                        <a:t>chloride salts</a:t>
                      </a:r>
                      <a:endParaRPr lang="en-US" sz="11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BS 812 Part 117 </a:t>
                      </a:r>
                      <a:r>
                        <a:rPr lang="fr-FR" sz="1100" kern="1200" dirty="0" err="1">
                          <a:solidFill>
                            <a:schemeClr val="dk1"/>
                          </a:solidFill>
                          <a:latin typeface="+mn-lt"/>
                          <a:ea typeface="+mn-ea"/>
                          <a:cs typeface="+mn-cs"/>
                        </a:rPr>
                        <a:t>Appendix</a:t>
                      </a:r>
                      <a:r>
                        <a:rPr lang="fr-FR" sz="1100" kern="1200" dirty="0">
                          <a:solidFill>
                            <a:schemeClr val="dk1"/>
                          </a:solidFill>
                          <a:latin typeface="+mn-lt"/>
                          <a:ea typeface="+mn-ea"/>
                          <a:cs typeface="+mn-cs"/>
                        </a:rPr>
                        <a:t> C</a:t>
                      </a:r>
                      <a:endParaRPr lang="fr-FR" sz="11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2830">
                <a:tc>
                  <a:txBody>
                    <a:bodyPr/>
                    <a:lstStyle/>
                    <a:p>
                      <a:pPr algn="ctr"/>
                      <a:r>
                        <a:rPr lang="en-US" sz="11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Testing aggregates. Methods for determination of Sulfate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812 Part 118 Clause 6</a:t>
                      </a:r>
                      <a:endParaRPr lang="en-US" sz="11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37197">
                <a:tc>
                  <a:txBody>
                    <a:bodyPr/>
                    <a:lstStyle/>
                    <a:p>
                      <a:pPr algn="ctr"/>
                      <a:r>
                        <a:rPr lang="en-US" sz="11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Tests for chemical properties of aggregates. Chemical analysis </a:t>
                      </a:r>
                    </a:p>
                    <a:p>
                      <a:r>
                        <a:rPr lang="en-US" sz="1100" kern="1200" dirty="0">
                          <a:solidFill>
                            <a:schemeClr val="dk1"/>
                          </a:solidFill>
                          <a:latin typeface="+mn-lt"/>
                          <a:ea typeface="+mn-ea"/>
                          <a:cs typeface="+mn-cs"/>
                        </a:rPr>
                        <a:t>Determination of Acid Soluble Sulfate in Aggregates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EN 1744-1+A1</a:t>
                      </a:r>
                      <a:endParaRPr lang="en-US" sz="11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75014">
                <a:tc>
                  <a:txBody>
                    <a:bodyPr/>
                    <a:lstStyle/>
                    <a:p>
                      <a:pPr algn="ctr"/>
                      <a:r>
                        <a:rPr lang="en-US" sz="11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Tests for chemical properties of aggregates. Determination of acid </a:t>
                      </a:r>
                    </a:p>
                    <a:p>
                      <a:r>
                        <a:rPr lang="en-US" sz="1100" kern="1200" dirty="0">
                          <a:solidFill>
                            <a:schemeClr val="dk1"/>
                          </a:solidFill>
                          <a:latin typeface="+mn-lt"/>
                          <a:ea typeface="+mn-ea"/>
                          <a:cs typeface="+mn-cs"/>
                        </a:rPr>
                        <a:t>soluble chloride salts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EN 1744-5</a:t>
                      </a:r>
                      <a:endParaRPr lang="en-US" sz="1100" b="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2830">
                <a:tc>
                  <a:txBody>
                    <a:bodyPr/>
                    <a:lstStyle/>
                    <a:p>
                      <a:pPr algn="ctr"/>
                      <a:r>
                        <a:rPr lang="en-US" sz="11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of testing cement:  Part 2: Chemical analysis of cement -Loss on ignition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BS EN 196 Part 2, Clause 4.4.1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75014">
                <a:tc>
                  <a:txBody>
                    <a:bodyPr/>
                    <a:lstStyle/>
                    <a:p>
                      <a:pPr algn="ctr"/>
                      <a:r>
                        <a:rPr lang="en-US" sz="11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of testing cement:  Part 2: Chemical analysis of cement - </a:t>
                      </a:r>
                    </a:p>
                    <a:p>
                      <a:r>
                        <a:rPr lang="en-US" sz="1100" kern="1200" dirty="0">
                          <a:solidFill>
                            <a:schemeClr val="dk1"/>
                          </a:solidFill>
                          <a:latin typeface="+mn-lt"/>
                          <a:ea typeface="+mn-ea"/>
                          <a:cs typeface="+mn-cs"/>
                        </a:rPr>
                        <a:t>Insoluble residue</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BS EN 196 Part 2, Clause 4.4.3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75014">
                <a:tc>
                  <a:txBody>
                    <a:bodyPr/>
                    <a:lstStyle/>
                    <a:p>
                      <a:pPr algn="ctr"/>
                      <a:r>
                        <a:rPr lang="en-US" sz="11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of testing cement:  Part 2: Chemical analysis of cement -</a:t>
                      </a:r>
                    </a:p>
                    <a:p>
                      <a:r>
                        <a:rPr lang="en-US" sz="1100" kern="1200" dirty="0">
                          <a:solidFill>
                            <a:schemeClr val="dk1"/>
                          </a:solidFill>
                          <a:latin typeface="+mn-lt"/>
                          <a:ea typeface="+mn-ea"/>
                          <a:cs typeface="+mn-cs"/>
                        </a:rPr>
                        <a:t>Impure silica</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BS EN 196 Part 2, Clause 4.5.5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575014">
                <a:tc>
                  <a:txBody>
                    <a:bodyPr/>
                    <a:lstStyle/>
                    <a:p>
                      <a:pPr algn="ctr"/>
                      <a:r>
                        <a:rPr lang="en-US" sz="11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of testing cement:  Part 2: Chemical analysis of cement - </a:t>
                      </a:r>
                    </a:p>
                    <a:p>
                      <a:r>
                        <a:rPr lang="en-US" sz="1100" kern="1200" dirty="0">
                          <a:solidFill>
                            <a:schemeClr val="dk1"/>
                          </a:solidFill>
                          <a:latin typeface="+mn-lt"/>
                          <a:ea typeface="+mn-ea"/>
                          <a:cs typeface="+mn-cs"/>
                        </a:rPr>
                        <a:t>Pure silica</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dk1"/>
                          </a:solidFill>
                          <a:latin typeface="+mn-lt"/>
                          <a:ea typeface="+mn-ea"/>
                          <a:cs typeface="+mn-cs"/>
                        </a:rPr>
                        <a:t>BS EN 196 Part 2, Clause 4.5.5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12830">
                <a:tc>
                  <a:txBody>
                    <a:bodyPr/>
                    <a:lstStyle/>
                    <a:p>
                      <a:pPr algn="ctr"/>
                      <a:r>
                        <a:rPr lang="en-US" sz="11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kern="1200" dirty="0">
                          <a:solidFill>
                            <a:schemeClr val="dk1"/>
                          </a:solidFill>
                          <a:latin typeface="+mn-lt"/>
                          <a:ea typeface="+mn-ea"/>
                          <a:cs typeface="+mn-cs"/>
                        </a:rPr>
                        <a:t>Method of testing cement Part 2: Chemical analysis of cement Calcium</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196 Part 2, </a:t>
                      </a:r>
                    </a:p>
                    <a:p>
                      <a:r>
                        <a:rPr lang="en-US" sz="1100" kern="1200" dirty="0">
                          <a:solidFill>
                            <a:schemeClr val="dk1"/>
                          </a:solidFill>
                          <a:latin typeface="+mn-lt"/>
                          <a:ea typeface="+mn-ea"/>
                          <a:cs typeface="+mn-cs"/>
                        </a:rPr>
                        <a:t>Clause 4.5.14</a:t>
                      </a:r>
                      <a:r>
                        <a:rPr lang="en-US" sz="1100" b="1"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575014">
                <a:tc>
                  <a:txBody>
                    <a:bodyPr/>
                    <a:lstStyle/>
                    <a:p>
                      <a:pPr algn="ctr"/>
                      <a:r>
                        <a:rPr lang="en-US" sz="11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of testing cement Part 2: Chemical analysis of cement -</a:t>
                      </a:r>
                    </a:p>
                    <a:p>
                      <a:r>
                        <a:rPr lang="en-US" sz="1100" kern="1200" dirty="0">
                          <a:solidFill>
                            <a:schemeClr val="dk1"/>
                          </a:solidFill>
                          <a:latin typeface="+mn-lt"/>
                          <a:ea typeface="+mn-ea"/>
                          <a:cs typeface="+mn-cs"/>
                        </a:rPr>
                        <a:t>Aluminum</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196 Part 2, </a:t>
                      </a:r>
                    </a:p>
                    <a:p>
                      <a:r>
                        <a:rPr lang="en-US" sz="1100" kern="1200" dirty="0">
                          <a:solidFill>
                            <a:schemeClr val="dk1"/>
                          </a:solidFill>
                          <a:latin typeface="+mn-lt"/>
                          <a:ea typeface="+mn-ea"/>
                          <a:cs typeface="+mn-cs"/>
                        </a:rPr>
                        <a:t>Clause 4.5.11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12830">
                <a:tc>
                  <a:txBody>
                    <a:bodyPr/>
                    <a:lstStyle/>
                    <a:p>
                      <a:pPr algn="ctr"/>
                      <a:r>
                        <a:rPr lang="en-US" sz="11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of testing cement Part 2: Chemical analysis of cement -Iron oxide</a:t>
                      </a:r>
                      <a:endParaRPr lang="en-US" sz="1100"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196 Part 2, </a:t>
                      </a:r>
                    </a:p>
                    <a:p>
                      <a:r>
                        <a:rPr lang="en-US" sz="1100" kern="1200" dirty="0">
                          <a:solidFill>
                            <a:schemeClr val="dk1"/>
                          </a:solidFill>
                          <a:latin typeface="+mn-lt"/>
                          <a:ea typeface="+mn-ea"/>
                          <a:cs typeface="+mn-cs"/>
                        </a:rPr>
                        <a:t>Clause 4.5.10</a:t>
                      </a:r>
                      <a:r>
                        <a:rPr lang="en-US" sz="1100" b="1"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12830">
                <a:tc>
                  <a:txBody>
                    <a:bodyPr/>
                    <a:lstStyle/>
                    <a:p>
                      <a:pPr algn="ctr"/>
                      <a:r>
                        <a:rPr lang="en-US" sz="11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 of testing cement Part 2: Chemical analysis of</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cement Magnesium</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oxide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100" kern="1200" dirty="0">
                          <a:solidFill>
                            <a:schemeClr val="dk1"/>
                          </a:solidFill>
                          <a:latin typeface="+mn-lt"/>
                          <a:ea typeface="+mn-ea"/>
                          <a:cs typeface="+mn-cs"/>
                        </a:rPr>
                        <a:t>BS EN 196 Part 2, </a:t>
                      </a:r>
                    </a:p>
                    <a:p>
                      <a:r>
                        <a:rPr lang="en-US" sz="1100" kern="1200" dirty="0">
                          <a:solidFill>
                            <a:schemeClr val="dk1"/>
                          </a:solidFill>
                          <a:latin typeface="+mn-lt"/>
                          <a:ea typeface="+mn-ea"/>
                          <a:cs typeface="+mn-cs"/>
                        </a:rPr>
                        <a:t>Clause 4.5.15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19" name="Picture 18" descr="new logo.bmp"/>
          <p:cNvPicPr>
            <a:picLocks noChangeAspect="1"/>
          </p:cNvPicPr>
          <p:nvPr/>
        </p:nvPicPr>
        <p:blipFill>
          <a:blip r:embed="rId3" cstate="print"/>
          <a:stretch>
            <a:fillRect/>
          </a:stretch>
        </p:blipFill>
        <p:spPr>
          <a:xfrm>
            <a:off x="-1" y="567470"/>
            <a:ext cx="1310472" cy="67665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609600"/>
            <a:ext cx="51816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9372600"/>
            <a:ext cx="1905000" cy="246221"/>
          </a:xfrm>
          <a:prstGeom prst="rect">
            <a:avLst/>
          </a:prstGeom>
          <a:noFill/>
        </p:spPr>
        <p:txBody>
          <a:bodyPr wrap="square" rtlCol="0">
            <a:spAutoFit/>
          </a:bodyPr>
          <a:lstStyle/>
          <a:p>
            <a:pPr algn="r"/>
            <a:r>
              <a:rPr lang="en-US" sz="1000" dirty="0">
                <a:solidFill>
                  <a:srgbClr val="000000"/>
                </a:solidFill>
              </a:rPr>
              <a:t>Page 27</a:t>
            </a:r>
          </a:p>
        </p:txBody>
      </p:sp>
      <p:graphicFrame>
        <p:nvGraphicFramePr>
          <p:cNvPr id="17" name="Table 16"/>
          <p:cNvGraphicFramePr>
            <a:graphicFrameLocks noGrp="1"/>
          </p:cNvGraphicFramePr>
          <p:nvPr>
            <p:extLst>
              <p:ext uri="{D42A27DB-BD31-4B8C-83A1-F6EECF244321}">
                <p14:modId xmlns:p14="http://schemas.microsoft.com/office/powerpoint/2010/main" val="2781081995"/>
              </p:ext>
            </p:extLst>
          </p:nvPr>
        </p:nvGraphicFramePr>
        <p:xfrm>
          <a:off x="1447800" y="1417320"/>
          <a:ext cx="5181600" cy="7024014"/>
        </p:xfrm>
        <a:graphic>
          <a:graphicData uri="http://schemas.openxmlformats.org/drawingml/2006/table">
            <a:tbl>
              <a:tblPr firstRow="1" bandRow="1">
                <a:tableStyleId>{85BE263C-DBD7-4A20-BB59-AAB30ACAA65A}</a:tableStyleId>
              </a:tblPr>
              <a:tblGrid>
                <a:gridCol w="762000">
                  <a:extLst>
                    <a:ext uri="{9D8B030D-6E8A-4147-A177-3AD203B41FA5}">
                      <a16:colId xmlns:a16="http://schemas.microsoft.com/office/drawing/2014/main" val="20000"/>
                    </a:ext>
                  </a:extLst>
                </a:gridCol>
                <a:gridCol w="3135085">
                  <a:extLst>
                    <a:ext uri="{9D8B030D-6E8A-4147-A177-3AD203B41FA5}">
                      <a16:colId xmlns:a16="http://schemas.microsoft.com/office/drawing/2014/main" val="20001"/>
                    </a:ext>
                  </a:extLst>
                </a:gridCol>
                <a:gridCol w="1284515">
                  <a:extLst>
                    <a:ext uri="{9D8B030D-6E8A-4147-A177-3AD203B41FA5}">
                      <a16:colId xmlns:a16="http://schemas.microsoft.com/office/drawing/2014/main" val="20002"/>
                    </a:ext>
                  </a:extLst>
                </a:gridCol>
              </a:tblGrid>
              <a:tr h="501294">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Laboratory 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5014">
                <a:tc>
                  <a:txBody>
                    <a:bodyPr/>
                    <a:lstStyle/>
                    <a:p>
                      <a:pPr algn="ctr"/>
                      <a:r>
                        <a:rPr lang="en-US" sz="11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Methods of test for soils for civil </a:t>
                      </a:r>
                    </a:p>
                    <a:p>
                      <a:r>
                        <a:rPr lang="en-US" sz="1100" kern="1200" dirty="0">
                          <a:solidFill>
                            <a:schemeClr val="dk1"/>
                          </a:solidFill>
                          <a:latin typeface="+mn-lt"/>
                          <a:ea typeface="+mn-ea"/>
                          <a:cs typeface="+mn-cs"/>
                        </a:rPr>
                        <a:t>engineering purposes. Chemical and electro-chemical tests</a:t>
                      </a:r>
                    </a:p>
                    <a:p>
                      <a:r>
                        <a:rPr lang="en-US" sz="1100" kern="1200" dirty="0">
                          <a:solidFill>
                            <a:schemeClr val="dk1"/>
                          </a:solidFill>
                          <a:latin typeface="+mn-lt"/>
                          <a:ea typeface="+mn-ea"/>
                          <a:cs typeface="+mn-cs"/>
                        </a:rPr>
                        <a:t>(Determination of acid soluble sulfate content)</a:t>
                      </a:r>
                      <a:r>
                        <a:rPr lang="en-US" sz="1100" b="1" kern="1200" dirty="0">
                          <a:solidFill>
                            <a:schemeClr val="dk1"/>
                          </a:solidFill>
                          <a:latin typeface="+mn-lt"/>
                          <a:ea typeface="+mn-ea"/>
                          <a:cs typeface="+mn-cs"/>
                        </a:rPr>
                        <a:t> </a:t>
                      </a:r>
                      <a:endParaRPr lang="en-US" sz="11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1377 Part 3, Clause 5 </a:t>
                      </a:r>
                      <a:endParaRPr lang="en-US"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830">
                <a:tc>
                  <a:txBody>
                    <a:bodyPr/>
                    <a:lstStyle/>
                    <a:p>
                      <a:pPr algn="ctr"/>
                      <a:r>
                        <a:rPr lang="en-US" sz="11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Methods of test for soils for civil engineering purposes. Chemical and electro-chemical tests (Determination of acid soluble</a:t>
                      </a:r>
                    </a:p>
                    <a:p>
                      <a:r>
                        <a:rPr lang="en-US" sz="1100" kern="1200" dirty="0">
                          <a:solidFill>
                            <a:schemeClr val="dk1"/>
                          </a:solidFill>
                          <a:latin typeface="+mn-lt"/>
                          <a:ea typeface="+mn-ea"/>
                          <a:cs typeface="+mn-cs"/>
                        </a:rPr>
                        <a:t>chloride content)</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1377 Part 3, Clause 9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2830">
                <a:tc>
                  <a:txBody>
                    <a:bodyPr/>
                    <a:lstStyle/>
                    <a:p>
                      <a:pPr algn="ctr"/>
                      <a:r>
                        <a:rPr lang="en-US" sz="11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Methods of test for soils for civil engineering purposes. </a:t>
                      </a:r>
                    </a:p>
                    <a:p>
                      <a:r>
                        <a:rPr lang="en-US" sz="1100" kern="1200" dirty="0">
                          <a:solidFill>
                            <a:schemeClr val="dk1"/>
                          </a:solidFill>
                          <a:latin typeface="+mn-lt"/>
                          <a:ea typeface="+mn-ea"/>
                          <a:cs typeface="+mn-cs"/>
                        </a:rPr>
                        <a:t>Chemical and electro-chemical tests (pH value)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1377 Part 3, Clause 9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5014">
                <a:tc>
                  <a:txBody>
                    <a:bodyPr/>
                    <a:lstStyle/>
                    <a:p>
                      <a:pPr algn="ctr"/>
                      <a:r>
                        <a:rPr lang="en-US" sz="11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Methods of test for soils for civil engineering purposes. Part 3: Chemical and electro-chemical tests: Determination of the organic matter</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content Clause 3 </a:t>
                      </a:r>
                      <a:endParaRPr lang="en-US" sz="11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1377 Part 3, Section 3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2830">
                <a:tc>
                  <a:txBody>
                    <a:bodyPr/>
                    <a:lstStyle/>
                    <a:p>
                      <a:pPr algn="ctr"/>
                      <a:r>
                        <a:rPr lang="en-US" sz="11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Methods of test for soils for civil engineering purposes. Part 3: Chemical and electro-chemical tests </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Determination of Carbonate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1377 Part 3, Section 6 </a:t>
                      </a:r>
                      <a:endParaRPr lang="en-US" sz="11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37197">
                <a:tc>
                  <a:txBody>
                    <a:bodyPr/>
                    <a:lstStyle/>
                    <a:p>
                      <a:pPr algn="ctr"/>
                      <a:r>
                        <a:rPr lang="en-US" sz="110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Methods of test for soils for civil engineering purposes.</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Part 3: Chemical and electro-chemical tests</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Determination of the chloride content</a:t>
                      </a:r>
                    </a:p>
                    <a:p>
                      <a:r>
                        <a:rPr lang="en-US" sz="1100" kern="1200" dirty="0">
                          <a:solidFill>
                            <a:schemeClr val="dk1"/>
                          </a:solidFill>
                          <a:latin typeface="+mn-lt"/>
                          <a:ea typeface="+mn-ea"/>
                          <a:cs typeface="+mn-cs"/>
                        </a:rPr>
                        <a:t>Determination of Water Soluble</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Chloride Content of Soil</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1377 Part 3, Section 7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75014">
                <a:tc>
                  <a:txBody>
                    <a:bodyPr/>
                    <a:lstStyle/>
                    <a:p>
                      <a:pPr algn="ctr"/>
                      <a:r>
                        <a:rPr lang="en-US" sz="11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Methods of test for soils for civil engineering purposes.</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Part 3: Chemical and electro-chemical tests</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(Determination of the sulphate content of soil and ground water)</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Determination of Water Soluble</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Sulphate Content of Soil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BS 1377 Part 3, Section 5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2830">
                <a:tc>
                  <a:txBody>
                    <a:bodyPr/>
                    <a:lstStyle/>
                    <a:p>
                      <a:pPr algn="ctr"/>
                      <a:r>
                        <a:rPr lang="en-US" sz="11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pH </a:t>
                      </a:r>
                    </a:p>
                    <a:p>
                      <a:endParaRPr lang="en-US" sz="11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4500 H +B:  </a:t>
                      </a:r>
                    </a:p>
                    <a:p>
                      <a:r>
                        <a:rPr lang="en-US" sz="1100" kern="1200" dirty="0">
                          <a:solidFill>
                            <a:schemeClr val="dk1"/>
                          </a:solidFill>
                          <a:latin typeface="+mn-lt"/>
                          <a:ea typeface="+mn-ea"/>
                          <a:cs typeface="+mn-cs"/>
                        </a:rPr>
                        <a:t>22nd Edition 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75014">
                <a:tc>
                  <a:txBody>
                    <a:bodyPr/>
                    <a:lstStyle/>
                    <a:p>
                      <a:pPr algn="ctr"/>
                      <a:r>
                        <a:rPr lang="en-US" sz="110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Electrical Conductivity</a:t>
                      </a:r>
                    </a:p>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2510 B: </a:t>
                      </a:r>
                    </a:p>
                    <a:p>
                      <a:r>
                        <a:rPr lang="en-US" sz="1100" kern="1200" dirty="0">
                          <a:solidFill>
                            <a:schemeClr val="dk1"/>
                          </a:solidFill>
                          <a:latin typeface="+mn-lt"/>
                          <a:ea typeface="+mn-ea"/>
                          <a:cs typeface="+mn-cs"/>
                        </a:rPr>
                        <a:t>22nd Edition 2012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19" name="Picture 18" descr="new logo.bmp"/>
          <p:cNvPicPr>
            <a:picLocks noChangeAspect="1"/>
          </p:cNvPicPr>
          <p:nvPr/>
        </p:nvPicPr>
        <p:blipFill>
          <a:blip r:embed="rId3" cstate="print"/>
          <a:stretch>
            <a:fillRect/>
          </a:stretch>
        </p:blipFill>
        <p:spPr>
          <a:xfrm>
            <a:off x="-1" y="567470"/>
            <a:ext cx="1310472" cy="676656"/>
          </a:xfrm>
          <a:prstGeom prst="rect">
            <a:avLst/>
          </a:prstGeom>
        </p:spPr>
      </p:pic>
    </p:spTree>
    <p:extLst>
      <p:ext uri="{BB962C8B-B14F-4D97-AF65-F5344CB8AC3E}">
        <p14:creationId xmlns:p14="http://schemas.microsoft.com/office/powerpoint/2010/main" val="105874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03732" y="685800"/>
            <a:ext cx="5454267"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 INTRODUCTION</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b="1" dirty="0">
                <a:solidFill>
                  <a:schemeClr val="bg1"/>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0" y="9296400"/>
            <a:ext cx="1905000" cy="246221"/>
          </a:xfrm>
          <a:prstGeom prst="rect">
            <a:avLst/>
          </a:prstGeom>
          <a:noFill/>
        </p:spPr>
        <p:txBody>
          <a:bodyPr wrap="square" rtlCol="0">
            <a:spAutoFit/>
          </a:bodyPr>
          <a:lstStyle/>
          <a:p>
            <a:pPr algn="r"/>
            <a:r>
              <a:rPr lang="en-US" sz="1000" b="1" dirty="0">
                <a:solidFill>
                  <a:schemeClr val="bg1"/>
                </a:solidFill>
              </a:rPr>
              <a:t>Page 1</a:t>
            </a:r>
          </a:p>
        </p:txBody>
      </p:sp>
      <p:sp>
        <p:nvSpPr>
          <p:cNvPr id="9" name="TextBox 8"/>
          <p:cNvSpPr txBox="1"/>
          <p:nvPr/>
        </p:nvSpPr>
        <p:spPr>
          <a:xfrm>
            <a:off x="1447800" y="1140189"/>
            <a:ext cx="5257800" cy="5847755"/>
          </a:xfrm>
          <a:prstGeom prst="rect">
            <a:avLst/>
          </a:prstGeom>
          <a:ln>
            <a:noFill/>
          </a:ln>
        </p:spPr>
        <p:style>
          <a:lnRef idx="2">
            <a:schemeClr val="accent6"/>
          </a:lnRef>
          <a:fillRef idx="1001">
            <a:schemeClr val="lt1"/>
          </a:fillRef>
          <a:effectRef idx="0">
            <a:schemeClr val="accent6"/>
          </a:effectRef>
          <a:fontRef idx="minor">
            <a:schemeClr val="dk1"/>
          </a:fontRef>
        </p:style>
        <p:txBody>
          <a:bodyPr wrap="square" rtlCol="0">
            <a:spAutoFit/>
          </a:bodyPr>
          <a:lstStyle/>
          <a:p>
            <a:pPr algn="just"/>
            <a:r>
              <a:rPr lang="en-US" sz="1200" dirty="0">
                <a:solidFill>
                  <a:srgbClr val="000000"/>
                </a:solidFill>
              </a:rPr>
              <a:t>Al </a:t>
            </a:r>
            <a:r>
              <a:rPr lang="en-US" sz="1200" dirty="0" err="1">
                <a:solidFill>
                  <a:srgbClr val="000000"/>
                </a:solidFill>
              </a:rPr>
              <a:t>Baraha</a:t>
            </a:r>
            <a:r>
              <a:rPr lang="en-US" sz="1200" dirty="0">
                <a:solidFill>
                  <a:srgbClr val="000000"/>
                </a:solidFill>
              </a:rPr>
              <a:t> Technical Laboratories also known as “</a:t>
            </a:r>
            <a:r>
              <a:rPr lang="en-US" sz="1200" b="1" dirty="0">
                <a:solidFill>
                  <a:srgbClr val="000000"/>
                </a:solidFill>
              </a:rPr>
              <a:t>BATLABS</a:t>
            </a:r>
            <a:r>
              <a:rPr lang="en-US" sz="1200" dirty="0">
                <a:solidFill>
                  <a:srgbClr val="000000"/>
                </a:solidFill>
              </a:rPr>
              <a:t>” was established on January 2004. The laboratory is located at St. 41 Al </a:t>
            </a:r>
            <a:r>
              <a:rPr lang="en-US" sz="1200" dirty="0" err="1">
                <a:solidFill>
                  <a:srgbClr val="000000"/>
                </a:solidFill>
              </a:rPr>
              <a:t>Kassarat</a:t>
            </a:r>
            <a:r>
              <a:rPr lang="en-US" sz="1200" dirty="0">
                <a:solidFill>
                  <a:srgbClr val="000000"/>
                </a:solidFill>
              </a:rPr>
              <a:t> St. (Intersection) Industrial Area, Doha Qatar.</a:t>
            </a:r>
          </a:p>
          <a:p>
            <a:pPr algn="just"/>
            <a:r>
              <a:rPr lang="en-US" sz="1200" b="1" dirty="0">
                <a:solidFill>
                  <a:srgbClr val="000000"/>
                </a:solidFill>
              </a:rPr>
              <a:t>BATLABS </a:t>
            </a:r>
            <a:r>
              <a:rPr lang="en-US" sz="1200" dirty="0">
                <a:solidFill>
                  <a:srgbClr val="000000"/>
                </a:solidFill>
              </a:rPr>
              <a:t>is a high caliber, independent technical testing laboratory specializing in construction related materials. </a:t>
            </a:r>
          </a:p>
          <a:p>
            <a:pPr algn="just"/>
            <a:r>
              <a:rPr lang="en-US" sz="1200" dirty="0">
                <a:solidFill>
                  <a:srgbClr val="000000"/>
                </a:solidFill>
              </a:rPr>
              <a:t>Tests and services conducted are the following: soil testing ; aggregate testing; pavement and asphalt testing; road marking testing; rock testing; concrete testing; chemical testing; drilling services, instrumentation and measurement, inspection and  monitoring . </a:t>
            </a:r>
          </a:p>
          <a:p>
            <a:pPr algn="just"/>
            <a:endParaRPr lang="en-US" sz="1200" b="1" dirty="0">
              <a:solidFill>
                <a:srgbClr val="000000"/>
              </a:solidFill>
            </a:endParaRPr>
          </a:p>
          <a:p>
            <a:pPr algn="just"/>
            <a:r>
              <a:rPr lang="en-US" sz="1200" b="1" dirty="0">
                <a:solidFill>
                  <a:srgbClr val="000000"/>
                </a:solidFill>
              </a:rPr>
              <a:t>BATLABS </a:t>
            </a:r>
            <a:r>
              <a:rPr lang="en-US" sz="1200" dirty="0">
                <a:solidFill>
                  <a:srgbClr val="000000"/>
                </a:solidFill>
              </a:rPr>
              <a:t>endeavors to provide the highest quality testing services to construction industries. </a:t>
            </a:r>
            <a:r>
              <a:rPr lang="en-US" sz="1200" b="1" dirty="0">
                <a:solidFill>
                  <a:srgbClr val="000000"/>
                </a:solidFill>
              </a:rPr>
              <a:t>BATLABS’</a:t>
            </a:r>
            <a:r>
              <a:rPr lang="en-US" sz="1200" dirty="0">
                <a:solidFill>
                  <a:srgbClr val="000000"/>
                </a:solidFill>
              </a:rPr>
              <a:t> goal is to take part in the customers’ aim to provide a safe and reliable construction through timely and accurate testing services.</a:t>
            </a:r>
          </a:p>
          <a:p>
            <a:pPr algn="just"/>
            <a:endParaRPr lang="en-US" sz="1200" dirty="0">
              <a:solidFill>
                <a:srgbClr val="000000"/>
              </a:solidFill>
            </a:endParaRPr>
          </a:p>
          <a:p>
            <a:pPr algn="just"/>
            <a:r>
              <a:rPr lang="en-US" sz="1200" b="1" dirty="0">
                <a:solidFill>
                  <a:srgbClr val="000000"/>
                </a:solidFill>
              </a:rPr>
              <a:t>BATLABS </a:t>
            </a:r>
            <a:r>
              <a:rPr lang="en-US" sz="1200" dirty="0">
                <a:solidFill>
                  <a:srgbClr val="000000"/>
                </a:solidFill>
              </a:rPr>
              <a:t>supports 101% the customers’ thrust towards optimization of the value of investment in catering to the increasing and sophisticated needs of the construction industry.</a:t>
            </a:r>
          </a:p>
          <a:p>
            <a:pPr algn="just"/>
            <a:endParaRPr lang="en-US" sz="1200" dirty="0">
              <a:solidFill>
                <a:srgbClr val="000000"/>
              </a:solidFill>
            </a:endParaRPr>
          </a:p>
          <a:p>
            <a:pPr algn="just"/>
            <a:r>
              <a:rPr lang="en-US" sz="1200" b="1" dirty="0">
                <a:solidFill>
                  <a:srgbClr val="000000"/>
                </a:solidFill>
              </a:rPr>
              <a:t>BATLABS</a:t>
            </a:r>
            <a:r>
              <a:rPr lang="en-US" sz="1200" dirty="0">
                <a:solidFill>
                  <a:srgbClr val="000000"/>
                </a:solidFill>
              </a:rPr>
              <a:t> has a well qualified and trained workforce. These </a:t>
            </a:r>
            <a:r>
              <a:rPr lang="en-US" sz="1200" dirty="0">
                <a:solidFill>
                  <a:srgbClr val="000000"/>
                </a:solidFill>
                <a:latin typeface="Arial Unicode MS" pitchFamily="34" charset="-128"/>
                <a:ea typeface="Arial Unicode MS" pitchFamily="34" charset="-128"/>
                <a:cs typeface="Arial Unicode MS" pitchFamily="34" charset="-128"/>
              </a:rPr>
              <a:t>hardworking staff continuously strive to enhance their qualifications through attending seminars</a:t>
            </a:r>
            <a:r>
              <a:rPr lang="en-US" sz="1200" dirty="0">
                <a:solidFill>
                  <a:srgbClr val="000000"/>
                </a:solidFill>
              </a:rPr>
              <a:t>, workshops and training sessions. In-house and external trainings are continuously provided to advance the technical knowledge of staff.</a:t>
            </a:r>
          </a:p>
          <a:p>
            <a:pPr algn="just"/>
            <a:endParaRPr lang="en-US" sz="1200" b="1" dirty="0">
              <a:solidFill>
                <a:srgbClr val="000000"/>
              </a:solidFill>
            </a:endParaRPr>
          </a:p>
          <a:p>
            <a:pPr algn="just"/>
            <a:r>
              <a:rPr lang="en-US" sz="1200" dirty="0">
                <a:solidFill>
                  <a:srgbClr val="000000"/>
                </a:solidFill>
              </a:rPr>
              <a:t>We, at </a:t>
            </a:r>
            <a:r>
              <a:rPr lang="en-US" sz="1200" b="1" dirty="0">
                <a:solidFill>
                  <a:srgbClr val="000000"/>
                </a:solidFill>
              </a:rPr>
              <a:t>BATLABS, </a:t>
            </a:r>
            <a:r>
              <a:rPr lang="en-US" sz="1200" dirty="0">
                <a:solidFill>
                  <a:srgbClr val="000000"/>
                </a:solidFill>
              </a:rPr>
              <a:t>remain to be… </a:t>
            </a:r>
          </a:p>
          <a:p>
            <a:pPr algn="just"/>
            <a:endParaRPr lang="en-US" sz="1200" dirty="0">
              <a:solidFill>
                <a:srgbClr val="000000"/>
              </a:solidFill>
            </a:endParaRPr>
          </a:p>
          <a:p>
            <a:pPr algn="just"/>
            <a:r>
              <a:rPr lang="en-US" sz="1200" dirty="0">
                <a:solidFill>
                  <a:srgbClr val="000000"/>
                </a:solidFill>
              </a:rPr>
              <a:t>                              “</a:t>
            </a:r>
            <a:r>
              <a:rPr lang="en-US" sz="1200" b="1" i="1" dirty="0">
                <a:solidFill>
                  <a:srgbClr val="000000"/>
                </a:solidFill>
              </a:rPr>
              <a:t>Your Dependable Project Partner</a:t>
            </a:r>
            <a:r>
              <a:rPr lang="en-US" sz="1200" dirty="0">
                <a:solidFill>
                  <a:srgbClr val="000000"/>
                </a:solidFill>
              </a:rPr>
              <a:t>”.</a:t>
            </a:r>
          </a:p>
          <a:p>
            <a:pPr algn="just"/>
            <a:endParaRPr lang="en-US" sz="1200" dirty="0">
              <a:solidFill>
                <a:srgbClr val="000000"/>
              </a:solidFill>
            </a:endParaRPr>
          </a:p>
          <a:p>
            <a:pPr algn="just"/>
            <a:endParaRPr lang="en-US" sz="1200" dirty="0">
              <a:solidFill>
                <a:srgbClr val="000000"/>
              </a:solidFill>
            </a:endParaRPr>
          </a:p>
          <a:p>
            <a:pPr algn="just"/>
            <a:endParaRPr lang="en-US" sz="1200" dirty="0">
              <a:solidFill>
                <a:srgbClr val="000000"/>
              </a:solidFill>
            </a:endParaRPr>
          </a:p>
        </p:txBody>
      </p:sp>
      <p:pic>
        <p:nvPicPr>
          <p:cNvPr id="13" name="Picture 12" descr="new logo.bmp"/>
          <p:cNvPicPr>
            <a:picLocks noChangeAspect="1"/>
          </p:cNvPicPr>
          <p:nvPr/>
        </p:nvPicPr>
        <p:blipFill>
          <a:blip r:embed="rId3" cstate="print"/>
          <a:stretch>
            <a:fillRect/>
          </a:stretch>
        </p:blipFill>
        <p:spPr>
          <a:xfrm>
            <a:off x="83317" y="609600"/>
            <a:ext cx="1310472" cy="67665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73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609600"/>
            <a:ext cx="51816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507379"/>
            <a:ext cx="1905000" cy="246221"/>
          </a:xfrm>
          <a:prstGeom prst="rect">
            <a:avLst/>
          </a:prstGeom>
          <a:noFill/>
        </p:spPr>
        <p:txBody>
          <a:bodyPr wrap="square" rtlCol="0">
            <a:spAutoFit/>
          </a:bodyPr>
          <a:lstStyle/>
          <a:p>
            <a:pPr algn="r"/>
            <a:r>
              <a:rPr lang="en-US" sz="1000" dirty="0">
                <a:solidFill>
                  <a:srgbClr val="000000"/>
                </a:solidFill>
              </a:rPr>
              <a:t>Page 28</a:t>
            </a:r>
          </a:p>
        </p:txBody>
      </p:sp>
      <p:graphicFrame>
        <p:nvGraphicFramePr>
          <p:cNvPr id="17" name="Table 16"/>
          <p:cNvGraphicFramePr>
            <a:graphicFrameLocks noGrp="1"/>
          </p:cNvGraphicFramePr>
          <p:nvPr>
            <p:extLst>
              <p:ext uri="{D42A27DB-BD31-4B8C-83A1-F6EECF244321}">
                <p14:modId xmlns:p14="http://schemas.microsoft.com/office/powerpoint/2010/main" val="6172128"/>
              </p:ext>
            </p:extLst>
          </p:nvPr>
        </p:nvGraphicFramePr>
        <p:xfrm>
          <a:off x="1447800" y="1079659"/>
          <a:ext cx="5181600" cy="7961998"/>
        </p:xfrm>
        <a:graphic>
          <a:graphicData uri="http://schemas.openxmlformats.org/drawingml/2006/table">
            <a:tbl>
              <a:tblPr firstRow="1" bandRow="1">
                <a:tableStyleId>{85BE263C-DBD7-4A20-BB59-AAB30ACAA65A}</a:tableStyleId>
              </a:tblPr>
              <a:tblGrid>
                <a:gridCol w="762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501294">
                <a:tc>
                  <a:txBody>
                    <a:bodyPr/>
                    <a:lstStyle/>
                    <a:p>
                      <a:r>
                        <a:rPr lang="en-US" sz="1400" dirty="0"/>
                        <a:t>S. No.</a:t>
                      </a:r>
                      <a:endParaRPr lang="en-US" sz="14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Laboratory Tests</a:t>
                      </a:r>
                      <a:endParaRPr lang="en-US" sz="14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Reference Standard</a:t>
                      </a:r>
                      <a:endParaRPr lang="en-US" sz="14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6447">
                <a:tc>
                  <a:txBody>
                    <a:bodyPr/>
                    <a:lstStyle/>
                    <a:p>
                      <a:pPr algn="ctr"/>
                      <a:r>
                        <a:rPr lang="en-US" sz="11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Total Dissolved Solids at 180 ° 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2540 C:</a:t>
                      </a:r>
                    </a:p>
                    <a:p>
                      <a:r>
                        <a:rPr lang="en-US" sz="1100" kern="1200" dirty="0">
                          <a:solidFill>
                            <a:schemeClr val="dk1"/>
                          </a:solidFill>
                          <a:latin typeface="+mn-lt"/>
                          <a:ea typeface="+mn-ea"/>
                          <a:cs typeface="+mn-cs"/>
                        </a:rPr>
                        <a:t>22nd Edition 2012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830">
                <a:tc>
                  <a:txBody>
                    <a:bodyPr/>
                    <a:lstStyle/>
                    <a:p>
                      <a:pPr algn="ctr"/>
                      <a:r>
                        <a:rPr lang="en-US" sz="110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Chemical Oxygen Demand </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5220 D:</a:t>
                      </a:r>
                    </a:p>
                    <a:p>
                      <a:r>
                        <a:rPr lang="en-US" sz="1100" kern="1200" dirty="0">
                          <a:solidFill>
                            <a:schemeClr val="dk1"/>
                          </a:solidFill>
                          <a:latin typeface="+mn-lt"/>
                          <a:ea typeface="+mn-ea"/>
                          <a:cs typeface="+mn-cs"/>
                        </a:rPr>
                        <a:t>22nd Edition 2012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2830">
                <a:tc>
                  <a:txBody>
                    <a:bodyPr/>
                    <a:lstStyle/>
                    <a:p>
                      <a:pPr algn="ctr"/>
                      <a:r>
                        <a:rPr lang="en-US" sz="1100"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kern="1200" dirty="0">
                          <a:solidFill>
                            <a:schemeClr val="dk1"/>
                          </a:solidFill>
                          <a:latin typeface="+mn-lt"/>
                          <a:ea typeface="+mn-ea"/>
                          <a:cs typeface="+mn-cs"/>
                        </a:rPr>
                        <a:t>Alkalinity, Carbonate, Bicarbonate, Hydroxide Alkalinity </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2320 B:</a:t>
                      </a:r>
                    </a:p>
                    <a:p>
                      <a:r>
                        <a:rPr lang="en-US" sz="1100" kern="1200" dirty="0">
                          <a:solidFill>
                            <a:schemeClr val="dk1"/>
                          </a:solidFill>
                          <a:latin typeface="+mn-lt"/>
                          <a:ea typeface="+mn-ea"/>
                          <a:cs typeface="+mn-cs"/>
                        </a:rPr>
                        <a:t>22nd Edition 2012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6701">
                <a:tc>
                  <a:txBody>
                    <a:bodyPr/>
                    <a:lstStyle/>
                    <a:p>
                      <a:pPr algn="ctr"/>
                      <a:r>
                        <a:rPr lang="en-US" sz="1100"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0" kern="1200" dirty="0">
                          <a:solidFill>
                            <a:schemeClr val="dk1"/>
                          </a:solidFill>
                          <a:latin typeface="+mn-lt"/>
                          <a:ea typeface="+mn-ea"/>
                          <a:cs typeface="+mn-cs"/>
                        </a:rPr>
                        <a:t>Sampling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mn-lt"/>
                          <a:ea typeface="+mn-ea"/>
                          <a:cs typeface="+mn-cs"/>
                        </a:rPr>
                        <a:t>SOP/OPN/28 </a:t>
                      </a:r>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452">
                <a:tc>
                  <a:txBody>
                    <a:bodyPr/>
                    <a:lstStyle/>
                    <a:p>
                      <a:pPr algn="ctr"/>
                      <a:r>
                        <a:rPr lang="en-US" sz="110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Turbidity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2130 B: </a:t>
                      </a:r>
                    </a:p>
                    <a:p>
                      <a:r>
                        <a:rPr lang="en-US" sz="1100" kern="1200" dirty="0">
                          <a:solidFill>
                            <a:schemeClr val="dk1"/>
                          </a:solidFill>
                          <a:latin typeface="+mn-lt"/>
                          <a:ea typeface="+mn-ea"/>
                          <a:cs typeface="+mn-cs"/>
                        </a:rPr>
                        <a:t>22nd Edition 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80052">
                <a:tc>
                  <a:txBody>
                    <a:bodyPr/>
                    <a:lstStyle/>
                    <a:p>
                      <a:pPr algn="ctr"/>
                      <a:r>
                        <a:rPr lang="en-US" sz="11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Nitrogen-Ammonia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HACH Method 8038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1480">
                <a:tc>
                  <a:txBody>
                    <a:bodyPr/>
                    <a:lstStyle/>
                    <a:p>
                      <a:pPr algn="ctr"/>
                      <a:r>
                        <a:rPr lang="en-US" sz="1100"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Nitrogen-Nitrate</a:t>
                      </a:r>
                    </a:p>
                    <a:p>
                      <a:endParaRPr lang="en-US" sz="11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HACH Method 8039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2830">
                <a:tc>
                  <a:txBody>
                    <a:bodyPr/>
                    <a:lstStyle/>
                    <a:p>
                      <a:pPr algn="ctr"/>
                      <a:r>
                        <a:rPr lang="en-US" sz="1100"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Chlorine </a:t>
                      </a:r>
                    </a:p>
                    <a:p>
                      <a:endParaRPr lang="en-US" sz="11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HACH Method 8021 </a:t>
                      </a:r>
                    </a:p>
                    <a:p>
                      <a:r>
                        <a:rPr lang="en-US" sz="1100" kern="1200" dirty="0">
                          <a:solidFill>
                            <a:schemeClr val="dk1"/>
                          </a:solidFill>
                          <a:latin typeface="+mn-lt"/>
                          <a:ea typeface="+mn-ea"/>
                          <a:cs typeface="+mn-cs"/>
                        </a:rPr>
                        <a:t>(Adapted method of APHA</a:t>
                      </a:r>
                    </a:p>
                    <a:p>
                      <a:r>
                        <a:rPr lang="en-US" sz="1100" kern="1200" dirty="0">
                          <a:solidFill>
                            <a:schemeClr val="dk1"/>
                          </a:solidFill>
                          <a:latin typeface="+mn-lt"/>
                          <a:ea typeface="+mn-ea"/>
                          <a:cs typeface="+mn-cs"/>
                        </a:rPr>
                        <a:t>4500 </a:t>
                      </a:r>
                      <a:r>
                        <a:rPr lang="en-US" sz="1100" kern="1200" dirty="0" err="1">
                          <a:solidFill>
                            <a:schemeClr val="dk1"/>
                          </a:solidFill>
                          <a:latin typeface="+mn-lt"/>
                          <a:ea typeface="+mn-ea"/>
                          <a:cs typeface="+mn-cs"/>
                        </a:rPr>
                        <a:t>Cl</a:t>
                      </a:r>
                      <a:r>
                        <a:rPr lang="en-US" sz="1100" kern="1200" dirty="0">
                          <a:solidFill>
                            <a:schemeClr val="dk1"/>
                          </a:solidFill>
                          <a:latin typeface="+mn-lt"/>
                          <a:ea typeface="+mn-ea"/>
                          <a:cs typeface="+mn-cs"/>
                        </a:rPr>
                        <a:t> G): 22nd Edition 2012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75014">
                <a:tc>
                  <a:txBody>
                    <a:bodyPr/>
                    <a:lstStyle/>
                    <a:p>
                      <a:pPr algn="ctr"/>
                      <a:r>
                        <a:rPr lang="en-US" sz="110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Chloride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4500 </a:t>
                      </a:r>
                      <a:r>
                        <a:rPr lang="en-US" sz="1100" kern="1200" dirty="0" err="1">
                          <a:solidFill>
                            <a:schemeClr val="dk1"/>
                          </a:solidFill>
                          <a:latin typeface="+mn-lt"/>
                          <a:ea typeface="+mn-ea"/>
                          <a:cs typeface="+mn-cs"/>
                        </a:rPr>
                        <a:t>Cl</a:t>
                      </a:r>
                      <a:r>
                        <a:rPr lang="en-US" sz="1100" kern="1200" dirty="0">
                          <a:solidFill>
                            <a:schemeClr val="dk1"/>
                          </a:solidFill>
                          <a:latin typeface="+mn-lt"/>
                          <a:ea typeface="+mn-ea"/>
                          <a:cs typeface="+mn-cs"/>
                        </a:rPr>
                        <a:t> –B:</a:t>
                      </a:r>
                    </a:p>
                    <a:p>
                      <a:r>
                        <a:rPr lang="en-US" sz="1100" kern="1200" dirty="0">
                          <a:solidFill>
                            <a:schemeClr val="dk1"/>
                          </a:solidFill>
                          <a:latin typeface="+mn-lt"/>
                          <a:ea typeface="+mn-ea"/>
                          <a:cs typeface="+mn-cs"/>
                        </a:rPr>
                        <a:t>22nd Edition 2012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75014">
                <a:tc>
                  <a:txBody>
                    <a:bodyPr/>
                    <a:lstStyle/>
                    <a:p>
                      <a:pPr algn="ctr"/>
                      <a:r>
                        <a:rPr lang="en-US" sz="1100"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Phosphorus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HACH Method 8048 </a:t>
                      </a:r>
                    </a:p>
                    <a:p>
                      <a:r>
                        <a:rPr lang="en-US" sz="1100" kern="1200" dirty="0">
                          <a:solidFill>
                            <a:schemeClr val="dk1"/>
                          </a:solidFill>
                          <a:latin typeface="+mn-lt"/>
                          <a:ea typeface="+mn-ea"/>
                          <a:cs typeface="+mn-cs"/>
                        </a:rPr>
                        <a:t>(Adapted method of APHA</a:t>
                      </a:r>
                    </a:p>
                    <a:p>
                      <a:r>
                        <a:rPr lang="en-US" sz="1100" kern="1200" dirty="0">
                          <a:solidFill>
                            <a:schemeClr val="dk1"/>
                          </a:solidFill>
                          <a:latin typeface="+mn-lt"/>
                          <a:ea typeface="+mn-ea"/>
                          <a:cs typeface="+mn-cs"/>
                        </a:rPr>
                        <a:t>4500 –P E): 22nd Edition 2012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575014">
                <a:tc>
                  <a:txBody>
                    <a:bodyPr/>
                    <a:lstStyle/>
                    <a:p>
                      <a:pPr algn="ctr"/>
                      <a:r>
                        <a:rPr lang="en-US" sz="110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Sulphate</a:t>
                      </a:r>
                    </a:p>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4500 SO4 2-C:</a:t>
                      </a:r>
                    </a:p>
                    <a:p>
                      <a:r>
                        <a:rPr lang="en-US" sz="1100" kern="1200" dirty="0">
                          <a:solidFill>
                            <a:schemeClr val="dk1"/>
                          </a:solidFill>
                          <a:latin typeface="+mn-lt"/>
                          <a:ea typeface="+mn-ea"/>
                          <a:cs typeface="+mn-cs"/>
                        </a:rPr>
                        <a:t>22nd Edition 2012</a:t>
                      </a:r>
                      <a:r>
                        <a:rPr lang="en-US" sz="1100" b="1" kern="1200" dirty="0">
                          <a:solidFill>
                            <a:schemeClr val="dk1"/>
                          </a:solidFill>
                          <a:latin typeface="+mn-lt"/>
                          <a:ea typeface="+mn-ea"/>
                          <a:cs typeface="+mn-cs"/>
                        </a:rPr>
                        <a:t>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3984">
                <a:tc>
                  <a:txBody>
                    <a:bodyPr/>
                    <a:lstStyle/>
                    <a:p>
                      <a:pPr algn="ctr"/>
                      <a:r>
                        <a:rPr lang="en-US" sz="1100"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Iron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HACH Method 8008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12830">
                <a:tc>
                  <a:txBody>
                    <a:bodyPr/>
                    <a:lstStyle/>
                    <a:p>
                      <a:pPr algn="ctr"/>
                      <a:r>
                        <a:rPr lang="en-US" sz="1100"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Hardness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2340 C:  </a:t>
                      </a:r>
                    </a:p>
                    <a:p>
                      <a:r>
                        <a:rPr lang="en-US" sz="1100" kern="1200" dirty="0">
                          <a:solidFill>
                            <a:schemeClr val="dk1"/>
                          </a:solidFill>
                          <a:latin typeface="+mn-lt"/>
                          <a:ea typeface="+mn-ea"/>
                          <a:cs typeface="+mn-cs"/>
                        </a:rPr>
                        <a:t>22nd Edition 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12830">
                <a:tc>
                  <a:txBody>
                    <a:bodyPr/>
                    <a:lstStyle/>
                    <a:p>
                      <a:pPr algn="ctr"/>
                      <a:r>
                        <a:rPr lang="en-US" sz="1100" dirty="0"/>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kern="1200" dirty="0">
                          <a:solidFill>
                            <a:schemeClr val="dk1"/>
                          </a:solidFill>
                          <a:latin typeface="+mn-lt"/>
                          <a:ea typeface="+mn-ea"/>
                          <a:cs typeface="+mn-cs"/>
                        </a:rPr>
                        <a:t>Magnesium</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3500-Mg B:</a:t>
                      </a:r>
                    </a:p>
                    <a:p>
                      <a:r>
                        <a:rPr lang="en-US" sz="1100" kern="1200" dirty="0">
                          <a:solidFill>
                            <a:schemeClr val="dk1"/>
                          </a:solidFill>
                          <a:latin typeface="+mn-lt"/>
                          <a:ea typeface="+mn-ea"/>
                          <a:cs typeface="+mn-cs"/>
                        </a:rPr>
                        <a:t>22nd Edition 2012</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12830">
                <a:tc>
                  <a:txBody>
                    <a:bodyPr/>
                    <a:lstStyle/>
                    <a:p>
                      <a:pPr algn="ctr"/>
                      <a:r>
                        <a:rPr lang="en-US" sz="1100"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100" kern="1200" dirty="0">
                          <a:solidFill>
                            <a:schemeClr val="dk1"/>
                          </a:solidFill>
                          <a:latin typeface="+mn-lt"/>
                          <a:ea typeface="+mn-ea"/>
                          <a:cs typeface="+mn-cs"/>
                        </a:rPr>
                        <a:t>Calcium</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APHA 3500-Ca B</a:t>
                      </a:r>
                    </a:p>
                    <a:p>
                      <a:r>
                        <a:rPr lang="en-US" sz="1100" kern="1200" dirty="0">
                          <a:solidFill>
                            <a:schemeClr val="dk1"/>
                          </a:solidFill>
                          <a:latin typeface="+mn-lt"/>
                          <a:ea typeface="+mn-ea"/>
                          <a:cs typeface="+mn-cs"/>
                        </a:rPr>
                        <a:t>22nd Edition 2012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412830">
                <a:tc>
                  <a:txBody>
                    <a:bodyPr/>
                    <a:lstStyle/>
                    <a:p>
                      <a:pPr algn="ctr"/>
                      <a:r>
                        <a:rPr lang="en-US" sz="110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Copper</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latin typeface="+mn-lt"/>
                          <a:ea typeface="+mn-ea"/>
                          <a:cs typeface="+mn-cs"/>
                        </a:rPr>
                        <a:t>HACH Method 8506</a:t>
                      </a:r>
                    </a:p>
                    <a:p>
                      <a:r>
                        <a:rPr lang="en-US" sz="1100" kern="1200" dirty="0">
                          <a:solidFill>
                            <a:schemeClr val="dk1"/>
                          </a:solidFill>
                          <a:latin typeface="+mn-lt"/>
                          <a:ea typeface="+mn-ea"/>
                          <a:cs typeface="+mn-cs"/>
                        </a:rPr>
                        <a:t>(Adapted method of APHA</a:t>
                      </a:r>
                    </a:p>
                    <a:p>
                      <a:r>
                        <a:rPr lang="en-US" sz="1100" kern="1200" dirty="0">
                          <a:solidFill>
                            <a:schemeClr val="dk1"/>
                          </a:solidFill>
                          <a:latin typeface="+mn-lt"/>
                          <a:ea typeface="+mn-ea"/>
                          <a:cs typeface="+mn-cs"/>
                        </a:rPr>
                        <a:t>3500-Cu C): 22nd Edition 2012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19" name="Picture 18" descr="new logo.bmp"/>
          <p:cNvPicPr>
            <a:picLocks noChangeAspect="1"/>
          </p:cNvPicPr>
          <p:nvPr/>
        </p:nvPicPr>
        <p:blipFill>
          <a:blip r:embed="rId3" cstate="print"/>
          <a:stretch>
            <a:fillRect/>
          </a:stretch>
        </p:blipFill>
        <p:spPr>
          <a:xfrm>
            <a:off x="-1" y="567470"/>
            <a:ext cx="1310472" cy="676656"/>
          </a:xfrm>
          <a:prstGeom prst="rect">
            <a:avLst/>
          </a:prstGeom>
        </p:spPr>
      </p:pic>
    </p:spTree>
    <p:extLst>
      <p:ext uri="{BB962C8B-B14F-4D97-AF65-F5344CB8AC3E}">
        <p14:creationId xmlns:p14="http://schemas.microsoft.com/office/powerpoint/2010/main" val="33581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1" y="5715001"/>
            <a:ext cx="2424253" cy="2971799"/>
          </a:xfrm>
          <a:prstGeom prst="rect">
            <a:avLst/>
          </a:prstGeom>
        </p:spPr>
      </p:pic>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01234" y="721131"/>
            <a:ext cx="5235222"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 TECHNICAL AFFILIATION</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20200"/>
            <a:ext cx="1905000" cy="246221"/>
          </a:xfrm>
          <a:prstGeom prst="rect">
            <a:avLst/>
          </a:prstGeom>
          <a:noFill/>
        </p:spPr>
        <p:txBody>
          <a:bodyPr wrap="square" rtlCol="0">
            <a:spAutoFit/>
          </a:bodyPr>
          <a:lstStyle/>
          <a:p>
            <a:pPr algn="r"/>
            <a:r>
              <a:rPr lang="en-US" sz="1000" dirty="0">
                <a:solidFill>
                  <a:srgbClr val="000000"/>
                </a:solidFill>
              </a:rPr>
              <a:t>Page 29</a:t>
            </a:r>
          </a:p>
        </p:txBody>
      </p:sp>
      <p:sp>
        <p:nvSpPr>
          <p:cNvPr id="9" name="TextBox 8"/>
          <p:cNvSpPr txBox="1"/>
          <p:nvPr/>
        </p:nvSpPr>
        <p:spPr>
          <a:xfrm>
            <a:off x="1382184" y="1721346"/>
            <a:ext cx="5188657"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28600" indent="-228600" algn="just"/>
            <a:endParaRPr lang="en-US" sz="1200" dirty="0">
              <a:solidFill>
                <a:srgbClr val="000000"/>
              </a:solidFill>
            </a:endParaRPr>
          </a:p>
          <a:p>
            <a:pPr algn="just" fontAlgn="base">
              <a:lnSpc>
                <a:spcPct val="200000"/>
              </a:lnSpc>
            </a:pPr>
            <a:r>
              <a:rPr lang="en-US" sz="1200" b="1" dirty="0"/>
              <a:t>BATLABS</a:t>
            </a:r>
            <a:r>
              <a:rPr lang="en-US" sz="1200" dirty="0"/>
              <a:t> is legally registered with </a:t>
            </a:r>
            <a:r>
              <a:rPr lang="en-US" sz="1200" i="1" dirty="0"/>
              <a:t>QGOSM (MLD)</a:t>
            </a:r>
            <a:r>
              <a:rPr lang="en-US" sz="1200" dirty="0"/>
              <a:t>, recognized by </a:t>
            </a:r>
            <a:r>
              <a:rPr lang="en-US" sz="1200" i="1" dirty="0"/>
              <a:t>ASHGHAL</a:t>
            </a:r>
            <a:r>
              <a:rPr lang="en-US" sz="1200" dirty="0"/>
              <a:t> and possesses all legal compliances and commercial registration. In addition, BATLABS is an </a:t>
            </a:r>
            <a:r>
              <a:rPr lang="en-US" sz="1200" i="1" dirty="0"/>
              <a:t>ISO / IEC 17025:2017</a:t>
            </a:r>
            <a:r>
              <a:rPr lang="en-US" sz="1200" dirty="0"/>
              <a:t> accredited laboratory with 269 scope parameters including Site Laboratory. ASTM, BSEN, APHA are major reference standards being administered by Qatar Construction Specifications (QCS 2014).</a:t>
            </a:r>
          </a:p>
          <a:p>
            <a:pPr algn="just" fontAlgn="base">
              <a:lnSpc>
                <a:spcPct val="200000"/>
              </a:lnSpc>
            </a:pPr>
            <a:endParaRPr lang="en-US" sz="1200" dirty="0"/>
          </a:p>
          <a:p>
            <a:pPr algn="just" fontAlgn="base">
              <a:lnSpc>
                <a:spcPct val="200000"/>
              </a:lnSpc>
            </a:pPr>
            <a:r>
              <a:rPr lang="en-US" sz="1200" dirty="0"/>
              <a:t>We are the First Construction Material Testing Lab in Qatar to obtain the accreditation (from A2LA) of ISO/IEC 17025:2017. It is also entitled with the prestige of being the “ONLY  LAB” having this accreditation  all over Qatar and also “the ONLY LAB “ among the “ASHGHAL (Qatar government body for infrastructural Development) approved testing labs in Qatar”</a:t>
            </a:r>
            <a:endParaRPr lang="en-US" sz="1200" dirty="0">
              <a:solidFill>
                <a:srgbClr val="000000"/>
              </a:solidFill>
            </a:endParaRPr>
          </a:p>
          <a:p>
            <a:pPr algn="just"/>
            <a:endParaRPr lang="en-US" sz="1200" dirty="0">
              <a:solidFill>
                <a:srgbClr val="000000"/>
              </a:solidFill>
            </a:endParaRPr>
          </a:p>
        </p:txBody>
      </p:sp>
      <p:grpSp>
        <p:nvGrpSpPr>
          <p:cNvPr id="16" name="Group 15"/>
          <p:cNvGrpSpPr/>
          <p:nvPr/>
        </p:nvGrpSpPr>
        <p:grpSpPr>
          <a:xfrm>
            <a:off x="2819400" y="6399213"/>
            <a:ext cx="2743200" cy="77788"/>
            <a:chOff x="3124200" y="3124200"/>
            <a:chExt cx="2743200" cy="77788"/>
          </a:xfrm>
        </p:grpSpPr>
        <p:cxnSp>
          <p:nvCxnSpPr>
            <p:cNvPr id="13" name="Straight Connector 12"/>
            <p:cNvCxnSpPr/>
            <p:nvPr/>
          </p:nvCxnSpPr>
          <p:spPr>
            <a:xfrm>
              <a:off x="3124200" y="3124200"/>
              <a:ext cx="24384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29000" y="3200400"/>
              <a:ext cx="24384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9" name="Picture 18" descr="new logo.bmp"/>
          <p:cNvPicPr>
            <a:picLocks noChangeAspect="1"/>
          </p:cNvPicPr>
          <p:nvPr/>
        </p:nvPicPr>
        <p:blipFill>
          <a:blip r:embed="rId4" cstate="print"/>
          <a:stretch>
            <a:fillRect/>
          </a:stretch>
        </p:blipFill>
        <p:spPr>
          <a:xfrm>
            <a:off x="-1" y="567470"/>
            <a:ext cx="1310472" cy="676656"/>
          </a:xfrm>
          <a:prstGeom prst="rect">
            <a:avLst/>
          </a:prstGeom>
        </p:spPr>
      </p:pic>
    </p:spTree>
    <p:extLst>
      <p:ext uri="{BB962C8B-B14F-4D97-AF65-F5344CB8AC3E}">
        <p14:creationId xmlns:p14="http://schemas.microsoft.com/office/powerpoint/2010/main" val="204134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 LIST OF CURRENT ASHGHAL PROJECTS </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9507379"/>
            <a:ext cx="1905000" cy="246221"/>
          </a:xfrm>
          <a:prstGeom prst="rect">
            <a:avLst/>
          </a:prstGeom>
          <a:noFill/>
        </p:spPr>
        <p:txBody>
          <a:bodyPr wrap="square" rtlCol="0">
            <a:spAutoFit/>
          </a:bodyPr>
          <a:lstStyle/>
          <a:p>
            <a:pPr algn="r"/>
            <a:r>
              <a:rPr lang="en-US" sz="1000" dirty="0">
                <a:solidFill>
                  <a:srgbClr val="000000"/>
                </a:solidFill>
              </a:rPr>
              <a:t>Page 30</a:t>
            </a:r>
          </a:p>
        </p:txBody>
      </p:sp>
      <p:pic>
        <p:nvPicPr>
          <p:cNvPr id="17" name="Picture 16" descr="new logo.bmp"/>
          <p:cNvPicPr>
            <a:picLocks noChangeAspect="1"/>
          </p:cNvPicPr>
          <p:nvPr/>
        </p:nvPicPr>
        <p:blipFill>
          <a:blip r:embed="rId3" cstate="print"/>
          <a:stretch>
            <a:fillRect/>
          </a:stretch>
        </p:blipFill>
        <p:spPr>
          <a:xfrm>
            <a:off x="0" y="567470"/>
            <a:ext cx="1310472" cy="676656"/>
          </a:xfrm>
          <a:prstGeom prst="rect">
            <a:avLst/>
          </a:prstGeom>
        </p:spPr>
      </p:pic>
      <p:sp>
        <p:nvSpPr>
          <p:cNvPr id="14" name="TextBox 13"/>
          <p:cNvSpPr txBox="1"/>
          <p:nvPr/>
        </p:nvSpPr>
        <p:spPr>
          <a:xfrm>
            <a:off x="1343025" y="1219200"/>
            <a:ext cx="5257800" cy="477054"/>
          </a:xfrm>
          <a:prstGeom prst="rect">
            <a:avLst/>
          </a:prstGeom>
          <a:noFill/>
        </p:spPr>
        <p:txBody>
          <a:bodyPr wrap="square" rtlCol="0">
            <a:spAutoFit/>
          </a:bodyPr>
          <a:lstStyle/>
          <a:p>
            <a:pPr algn="just"/>
            <a:r>
              <a:rPr lang="en-US" sz="1400" b="1" dirty="0">
                <a:solidFill>
                  <a:srgbClr val="000000"/>
                </a:solidFill>
              </a:rPr>
              <a:t>BATLABS </a:t>
            </a:r>
            <a:r>
              <a:rPr lang="en-US" sz="1100" dirty="0">
                <a:solidFill>
                  <a:srgbClr val="000000"/>
                </a:solidFill>
              </a:rPr>
              <a:t>was involved in various projects that has served a wide range of customers. The following projects are the current projects we are working with:</a:t>
            </a:r>
          </a:p>
        </p:txBody>
      </p:sp>
      <p:graphicFrame>
        <p:nvGraphicFramePr>
          <p:cNvPr id="15" name="Table 14">
            <a:extLst>
              <a:ext uri="{FF2B5EF4-FFF2-40B4-BE49-F238E27FC236}">
                <a16:creationId xmlns:a16="http://schemas.microsoft.com/office/drawing/2014/main" id="{92033DFF-10F8-458F-A70A-22E1F1F05151}"/>
              </a:ext>
            </a:extLst>
          </p:cNvPr>
          <p:cNvGraphicFramePr>
            <a:graphicFrameLocks noGrp="1"/>
          </p:cNvGraphicFramePr>
          <p:nvPr>
            <p:extLst>
              <p:ext uri="{D42A27DB-BD31-4B8C-83A1-F6EECF244321}">
                <p14:modId xmlns:p14="http://schemas.microsoft.com/office/powerpoint/2010/main" val="1320772630"/>
              </p:ext>
            </p:extLst>
          </p:nvPr>
        </p:nvGraphicFramePr>
        <p:xfrm>
          <a:off x="1295400" y="1905645"/>
          <a:ext cx="5486400" cy="7247974"/>
        </p:xfrm>
        <a:graphic>
          <a:graphicData uri="http://schemas.openxmlformats.org/drawingml/2006/table">
            <a:tbl>
              <a:tblPr firstRow="1" bandRow="1">
                <a:tableStyleId>{85BE263C-DBD7-4A20-BB59-AAB30ACAA65A}</a:tableStyleId>
              </a:tblPr>
              <a:tblGrid>
                <a:gridCol w="381000">
                  <a:extLst>
                    <a:ext uri="{9D8B030D-6E8A-4147-A177-3AD203B41FA5}">
                      <a16:colId xmlns:a16="http://schemas.microsoft.com/office/drawing/2014/main" val="20000"/>
                    </a:ext>
                  </a:extLst>
                </a:gridCol>
                <a:gridCol w="158563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48871">
                  <a:extLst>
                    <a:ext uri="{9D8B030D-6E8A-4147-A177-3AD203B41FA5}">
                      <a16:colId xmlns:a16="http://schemas.microsoft.com/office/drawing/2014/main" val="2656089947"/>
                    </a:ext>
                  </a:extLst>
                </a:gridCol>
                <a:gridCol w="1099296">
                  <a:extLst>
                    <a:ext uri="{9D8B030D-6E8A-4147-A177-3AD203B41FA5}">
                      <a16:colId xmlns:a16="http://schemas.microsoft.com/office/drawing/2014/main" val="3432615686"/>
                    </a:ext>
                  </a:extLst>
                </a:gridCol>
              </a:tblGrid>
              <a:tr h="501294">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PROJECT NAMES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CONTRACTOR</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bg1"/>
                          </a:solidFill>
                        </a:rPr>
                        <a:t>CONSULTANT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bg1"/>
                          </a:solidFill>
                        </a:rPr>
                        <a:t>CONTRACT NO.</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5014">
                <a:tc>
                  <a:txBody>
                    <a:bodyPr/>
                    <a:lstStyle/>
                    <a:p>
                      <a:pPr algn="ctr"/>
                      <a:r>
                        <a:rPr lang="en-US" sz="9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Franklin Gothic Book (Body)"/>
                          <a:ea typeface="+mn-ea"/>
                          <a:cs typeface="+mn-cs"/>
                        </a:rPr>
                        <a:t>A-Ring Road Interim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Franklin Gothic Book (Body)"/>
                          <a:ea typeface="+mn-ea"/>
                          <a:cs typeface="+mn-cs"/>
                        </a:rPr>
                        <a:t>Boom Construction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Franklin Gothic Book (Body)"/>
                          <a:ea typeface="+mn-ea"/>
                          <a:cs typeface="+mn-cs"/>
                        </a:rPr>
                        <a:t>ITAL Consult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Franklin Gothic Book (Body)"/>
                          <a:ea typeface="+mn-ea"/>
                          <a:cs typeface="+mn-cs"/>
                        </a:rPr>
                        <a:t>C/2018/53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830">
                <a:tc>
                  <a:txBody>
                    <a:bodyPr/>
                    <a:lstStyle/>
                    <a:p>
                      <a:pPr algn="ctr"/>
                      <a:r>
                        <a:rPr lang="en-US" sz="9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Central Doha and Corniche Beautification - Package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Boom Construction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Parsons International Limited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C/2020/91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2830">
                <a:tc>
                  <a:txBody>
                    <a:bodyPr/>
                    <a:lstStyle/>
                    <a:p>
                      <a:pPr algn="ctr"/>
                      <a:r>
                        <a:rPr lang="en-US" sz="9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Construction of Flood Prevention Scheme (FPS – Phase 3) for Doha North  Areas - C850/1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Boom Construction Company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Parsons International Limited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C/2020/58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5014">
                <a:tc>
                  <a:txBody>
                    <a:bodyPr/>
                    <a:lstStyle/>
                    <a:p>
                      <a:pPr algn="ctr"/>
                      <a:r>
                        <a:rPr lang="en-US" sz="9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kern="1200" dirty="0">
                          <a:solidFill>
                            <a:schemeClr val="dk1"/>
                          </a:solidFill>
                          <a:latin typeface="+mn-lt"/>
                          <a:ea typeface="+mn-ea"/>
                          <a:cs typeface="+mn-cs"/>
                        </a:rPr>
                        <a:t>Construction of Foul Sewer Network for Inner Doha – Package 2 C816/2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GEC Contracting Services and Trading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Consulting Engineering Group International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C/2018/100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2830">
                <a:tc>
                  <a:txBody>
                    <a:bodyPr/>
                    <a:lstStyle/>
                    <a:p>
                      <a:pPr algn="ctr"/>
                      <a:r>
                        <a:rPr lang="en-US" sz="9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Construction of Foul Sewer Network for Inner Doha- Package 3B C816/3B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Lotus Trading and Contracting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CDM 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C/2020/123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5421">
                <a:tc>
                  <a:txBody>
                    <a:bodyPr/>
                    <a:lstStyle/>
                    <a:p>
                      <a:pPr algn="ctr"/>
                      <a:r>
                        <a:rPr lang="en-US" sz="9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Construction of Foul Sewers for Inner Doha C816-Package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Lotus Trading and Contracting Company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Dorsch Qatar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C/2017/116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22680">
                <a:tc>
                  <a:txBody>
                    <a:bodyPr/>
                    <a:lstStyle/>
                    <a:p>
                      <a:pPr algn="ctr"/>
                      <a:r>
                        <a:rPr lang="en-US" sz="9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Construction of Khufoos Street (P029 C1 )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Boom Construction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CDM 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C/2017/102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2830">
                <a:tc>
                  <a:txBody>
                    <a:bodyPr/>
                    <a:lstStyle/>
                    <a:p>
                      <a:pPr algn="ctr"/>
                      <a:r>
                        <a:rPr lang="en-US" sz="9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Construction of Sewage Pumping Station PS 25/9A(N) in </a:t>
                      </a:r>
                      <a:r>
                        <a:rPr lang="en-US" sz="1000" kern="1200" dirty="0" err="1">
                          <a:solidFill>
                            <a:schemeClr val="dk1"/>
                          </a:solidFill>
                          <a:latin typeface="+mn-lt"/>
                          <a:ea typeface="+mn-ea"/>
                          <a:cs typeface="+mn-cs"/>
                        </a:rPr>
                        <a:t>Katara</a:t>
                      </a:r>
                      <a:r>
                        <a:rPr lang="en-US" sz="1000" kern="1200" dirty="0">
                          <a:solidFill>
                            <a:schemeClr val="dk1"/>
                          </a:solidFill>
                          <a:latin typeface="+mn-lt"/>
                          <a:ea typeface="+mn-ea"/>
                          <a:cs typeface="+mn-cs"/>
                        </a:rPr>
                        <a:t> – C818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Metito Overseas Qatar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ENGICON Qatar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C/2021/56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75014">
                <a:tc>
                  <a:txBody>
                    <a:bodyPr/>
                    <a:lstStyle/>
                    <a:p>
                      <a:pPr algn="ctr"/>
                      <a:r>
                        <a:rPr lang="en-US" sz="9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Design &amp; Build Contract for Al </a:t>
                      </a:r>
                      <a:r>
                        <a:rPr lang="en-US" sz="1000" dirty="0" err="1"/>
                        <a:t>Wukair</a:t>
                      </a:r>
                      <a:r>
                        <a:rPr lang="en-US" sz="1000" dirty="0"/>
                        <a:t> Pumping Station &amp; Associated Works C845/A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Metito Overseas Qatar</a:t>
                      </a:r>
                    </a:p>
                    <a:p>
                      <a:pPr algn="ctr"/>
                      <a:endParaRPr lang="en-US" sz="1000" dirty="0"/>
                    </a:p>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Dorsch Qatar</a:t>
                      </a:r>
                    </a:p>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C/2020/119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75014">
                <a:tc>
                  <a:txBody>
                    <a:bodyPr/>
                    <a:lstStyle/>
                    <a:p>
                      <a:pPr algn="ctr"/>
                      <a:r>
                        <a:rPr lang="en-US" sz="9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Design and Build of West Bay Central Bus Station and Water Transport Ferry Terminals at  Various Locations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Infraroad Trading and Contracting, Urbacon Trading and Contracting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AECOM Qatar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C/2021/24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97368"/>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 LIST OF CURRENT ASHGHAL PROJECTS </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9174877"/>
            <a:ext cx="1905000" cy="246221"/>
          </a:xfrm>
          <a:prstGeom prst="rect">
            <a:avLst/>
          </a:prstGeom>
          <a:noFill/>
        </p:spPr>
        <p:txBody>
          <a:bodyPr wrap="square" rtlCol="0">
            <a:spAutoFit/>
          </a:bodyPr>
          <a:lstStyle/>
          <a:p>
            <a:pPr algn="r"/>
            <a:r>
              <a:rPr lang="en-US" sz="1000" dirty="0">
                <a:solidFill>
                  <a:srgbClr val="000000"/>
                </a:solidFill>
              </a:rPr>
              <a:t>Page 31</a:t>
            </a:r>
          </a:p>
        </p:txBody>
      </p:sp>
      <p:sp>
        <p:nvSpPr>
          <p:cNvPr id="13" name="TextBox 12"/>
          <p:cNvSpPr txBox="1"/>
          <p:nvPr/>
        </p:nvSpPr>
        <p:spPr>
          <a:xfrm>
            <a:off x="1371600" y="1066800"/>
            <a:ext cx="5257800" cy="477054"/>
          </a:xfrm>
          <a:prstGeom prst="rect">
            <a:avLst/>
          </a:prstGeom>
          <a:noFill/>
        </p:spPr>
        <p:txBody>
          <a:bodyPr wrap="square" rtlCol="0">
            <a:spAutoFit/>
          </a:bodyPr>
          <a:lstStyle/>
          <a:p>
            <a:pPr algn="just"/>
            <a:r>
              <a:rPr lang="en-US" sz="1400" b="1" dirty="0">
                <a:solidFill>
                  <a:srgbClr val="000000"/>
                </a:solidFill>
              </a:rPr>
              <a:t>BATLABS </a:t>
            </a:r>
            <a:r>
              <a:rPr lang="en-US" sz="1100" dirty="0">
                <a:solidFill>
                  <a:srgbClr val="000000"/>
                </a:solidFill>
              </a:rPr>
              <a:t>was involved in various projects that has served a wide range of customers. The following projects were successfully completed;</a:t>
            </a:r>
          </a:p>
        </p:txBody>
      </p:sp>
      <p:pic>
        <p:nvPicPr>
          <p:cNvPr id="17" name="Picture 16" descr="new logo.bmp"/>
          <p:cNvPicPr>
            <a:picLocks noChangeAspect="1"/>
          </p:cNvPicPr>
          <p:nvPr/>
        </p:nvPicPr>
        <p:blipFill>
          <a:blip r:embed="rId3" cstate="print"/>
          <a:stretch>
            <a:fillRect/>
          </a:stretch>
        </p:blipFill>
        <p:spPr>
          <a:xfrm>
            <a:off x="0" y="567470"/>
            <a:ext cx="1310472" cy="676656"/>
          </a:xfrm>
          <a:prstGeom prst="rect">
            <a:avLst/>
          </a:prstGeom>
        </p:spPr>
      </p:pic>
      <p:graphicFrame>
        <p:nvGraphicFramePr>
          <p:cNvPr id="15" name="Table 14">
            <a:extLst>
              <a:ext uri="{FF2B5EF4-FFF2-40B4-BE49-F238E27FC236}">
                <a16:creationId xmlns:a16="http://schemas.microsoft.com/office/drawing/2014/main" id="{96ED1FC2-688C-4CB6-B1BC-C8B04A5628B7}"/>
              </a:ext>
            </a:extLst>
          </p:cNvPr>
          <p:cNvGraphicFramePr>
            <a:graphicFrameLocks noGrp="1"/>
          </p:cNvGraphicFramePr>
          <p:nvPr>
            <p:extLst>
              <p:ext uri="{D42A27DB-BD31-4B8C-83A1-F6EECF244321}">
                <p14:modId xmlns:p14="http://schemas.microsoft.com/office/powerpoint/2010/main" val="3474133950"/>
              </p:ext>
            </p:extLst>
          </p:nvPr>
        </p:nvGraphicFramePr>
        <p:xfrm>
          <a:off x="1295400" y="1600200"/>
          <a:ext cx="5486400" cy="7552774"/>
        </p:xfrm>
        <a:graphic>
          <a:graphicData uri="http://schemas.openxmlformats.org/drawingml/2006/table">
            <a:tbl>
              <a:tblPr firstRow="1" bandRow="1">
                <a:tableStyleId>{85BE263C-DBD7-4A20-BB59-AAB30ACAA65A}</a:tableStyleId>
              </a:tblPr>
              <a:tblGrid>
                <a:gridCol w="381000">
                  <a:extLst>
                    <a:ext uri="{9D8B030D-6E8A-4147-A177-3AD203B41FA5}">
                      <a16:colId xmlns:a16="http://schemas.microsoft.com/office/drawing/2014/main" val="20000"/>
                    </a:ext>
                  </a:extLst>
                </a:gridCol>
                <a:gridCol w="158563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48871">
                  <a:extLst>
                    <a:ext uri="{9D8B030D-6E8A-4147-A177-3AD203B41FA5}">
                      <a16:colId xmlns:a16="http://schemas.microsoft.com/office/drawing/2014/main" val="2656089947"/>
                    </a:ext>
                  </a:extLst>
                </a:gridCol>
                <a:gridCol w="1099296">
                  <a:extLst>
                    <a:ext uri="{9D8B030D-6E8A-4147-A177-3AD203B41FA5}">
                      <a16:colId xmlns:a16="http://schemas.microsoft.com/office/drawing/2014/main" val="3432615686"/>
                    </a:ext>
                  </a:extLst>
                </a:gridCol>
              </a:tblGrid>
              <a:tr h="501294">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PROJECT NAMES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CONTRACTOR</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bg1"/>
                          </a:solidFill>
                        </a:rPr>
                        <a:t>CONSULTANT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bg1"/>
                          </a:solidFill>
                        </a:rPr>
                        <a:t>CONTRACT NO.</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5014">
                <a:tc>
                  <a:txBody>
                    <a:bodyPr/>
                    <a:lstStyle/>
                    <a:p>
                      <a:pPr algn="ctr"/>
                      <a:r>
                        <a:rPr lang="en-US" sz="9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Franklin Gothic Book (Body)"/>
                          <a:ea typeface="+mn-ea"/>
                          <a:cs typeface="+mn-cs"/>
                        </a:rPr>
                        <a:t>Design and Construct New Orbital Highway and Truck Route P023 Contract 2 – Orbital Highway: Salwa Road To North Relief Road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Franklin Gothic Book (Body)"/>
                          <a:ea typeface="+mn-ea"/>
                          <a:cs typeface="+mn-cs"/>
                        </a:rPr>
                        <a:t>QDVC / Bin Omran Trading and Contracting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AECOM Qatar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Franklin Gothic Book (Body)"/>
                          <a:ea typeface="+mn-ea"/>
                          <a:cs typeface="+mn-cs"/>
                        </a:rPr>
                        <a:t>C/2013/109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830">
                <a:tc>
                  <a:txBody>
                    <a:bodyPr/>
                    <a:lstStyle/>
                    <a:p>
                      <a:pPr algn="ctr"/>
                      <a:r>
                        <a:rPr lang="en-US" sz="9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Framework Agreement for Call-off Contracts for Landscaping and Ancillary Works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ELEGANCIA Landscape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ITAL Consult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C/2018/139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2830">
                <a:tc>
                  <a:txBody>
                    <a:bodyPr/>
                    <a:lstStyle/>
                    <a:p>
                      <a:pPr algn="ctr"/>
                      <a:r>
                        <a:rPr lang="en-US" sz="9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Framework Agreement for Call Off Contracts for Landscaping Irrigation and Ancillary Works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Boom General Contractor (BGC)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ITAL Consult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C/2019/74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5014">
                <a:tc>
                  <a:txBody>
                    <a:bodyPr/>
                    <a:lstStyle/>
                    <a:p>
                      <a:pPr algn="ctr"/>
                      <a:r>
                        <a:rPr lang="en-US" sz="9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kern="1200" dirty="0">
                          <a:solidFill>
                            <a:schemeClr val="dk1"/>
                          </a:solidFill>
                          <a:latin typeface="+mn-lt"/>
                          <a:ea typeface="+mn-ea"/>
                          <a:cs typeface="+mn-cs"/>
                        </a:rPr>
                        <a:t>Miscellaneous House Connection Works, Qatar North, FW-01-2021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Lotus Trading and Contracting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C/2021/84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2830">
                <a:tc>
                  <a:txBody>
                    <a:bodyPr/>
                    <a:lstStyle/>
                    <a:p>
                      <a:pPr algn="ctr"/>
                      <a:r>
                        <a:rPr lang="en-US" sz="9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Miscellaneous House Connection Works, Qatar South, FW-03-2021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Metito Overseas Qatar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C/2021/86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5421">
                <a:tc>
                  <a:txBody>
                    <a:bodyPr/>
                    <a:lstStyle/>
                    <a:p>
                      <a:pPr algn="ctr"/>
                      <a:r>
                        <a:rPr lang="en-US" sz="9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Miscellaneous House Connections, Work Order No. Sr_116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Metito Overseas Qatar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ASHGHAL-Internal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22680">
                <a:tc>
                  <a:txBody>
                    <a:bodyPr/>
                    <a:lstStyle/>
                    <a:p>
                      <a:pPr algn="ctr"/>
                      <a:r>
                        <a:rPr lang="en-US" sz="9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PWA/GTC/023/2017/L – Upgrade of Al Wakrah Main Road (P017 C1-IN)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Boom Construction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Jacobs Engineering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C/2018/57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2830">
                <a:tc>
                  <a:txBody>
                    <a:bodyPr/>
                    <a:lstStyle/>
                    <a:p>
                      <a:pPr algn="ctr"/>
                      <a:r>
                        <a:rPr lang="en-US" sz="9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PWA/GTC/048/2019 &amp; PWA/GTC/049/2019 - Roads &amp; Infrastructure in </a:t>
                      </a:r>
                      <a:r>
                        <a:rPr lang="en-US" sz="1000" kern="1200" dirty="0" err="1">
                          <a:solidFill>
                            <a:schemeClr val="dk1"/>
                          </a:solidFill>
                          <a:latin typeface="+mn-lt"/>
                          <a:ea typeface="+mn-ea"/>
                          <a:cs typeface="+mn-cs"/>
                        </a:rPr>
                        <a:t>Mebaireek</a:t>
                      </a:r>
                      <a:r>
                        <a:rPr lang="en-US" sz="1000" kern="1200" dirty="0">
                          <a:solidFill>
                            <a:schemeClr val="dk1"/>
                          </a:solidFill>
                          <a:latin typeface="+mn-lt"/>
                          <a:ea typeface="+mn-ea"/>
                          <a:cs typeface="+mn-cs"/>
                        </a:rPr>
                        <a:t> (Zone 81) - Package 01 &amp; Package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Boom Construction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ITAL Consult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C/2020/124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75014">
                <a:tc>
                  <a:txBody>
                    <a:bodyPr/>
                    <a:lstStyle/>
                    <a:p>
                      <a:pPr algn="ctr"/>
                      <a:r>
                        <a:rPr lang="en-US" sz="9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RIW (SCDL) Park and Ride and Non-Stadium Bus Infrastructure Works - Package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Qatar Building Company</a:t>
                      </a:r>
                    </a:p>
                    <a:p>
                      <a:pPr algn="ctr"/>
                      <a:endParaRPr lang="en-US" sz="1000" dirty="0"/>
                    </a:p>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Parsons International Limited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C/2022/3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75014">
                <a:tc>
                  <a:txBody>
                    <a:bodyPr/>
                    <a:lstStyle/>
                    <a:p>
                      <a:pPr algn="ctr"/>
                      <a:r>
                        <a:rPr lang="en-US" sz="9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RIW for Junctions &amp; Roundabouts in Various Areas of Greater Doha Phase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Boom Construction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Gulf Engineering and Industrial Consultancy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C/2019/62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97368"/>
                  </a:ext>
                </a:extLst>
              </a:tr>
            </a:tbl>
          </a:graphicData>
        </a:graphic>
      </p:graphicFrame>
    </p:spTree>
    <p:extLst>
      <p:ext uri="{BB962C8B-B14F-4D97-AF65-F5344CB8AC3E}">
        <p14:creationId xmlns:p14="http://schemas.microsoft.com/office/powerpoint/2010/main" val="3350566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 LIST OF CURRENT ASHGHAL PROJECTS </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9220200"/>
            <a:ext cx="1905000" cy="246221"/>
          </a:xfrm>
          <a:prstGeom prst="rect">
            <a:avLst/>
          </a:prstGeom>
          <a:noFill/>
        </p:spPr>
        <p:txBody>
          <a:bodyPr wrap="square" rtlCol="0">
            <a:spAutoFit/>
          </a:bodyPr>
          <a:lstStyle/>
          <a:p>
            <a:pPr algn="r"/>
            <a:r>
              <a:rPr lang="en-US" sz="1000" dirty="0">
                <a:solidFill>
                  <a:srgbClr val="000000"/>
                </a:solidFill>
              </a:rPr>
              <a:t>Page 32</a:t>
            </a:r>
          </a:p>
        </p:txBody>
      </p:sp>
      <p:sp>
        <p:nvSpPr>
          <p:cNvPr id="13" name="TextBox 12"/>
          <p:cNvSpPr txBox="1"/>
          <p:nvPr/>
        </p:nvSpPr>
        <p:spPr>
          <a:xfrm>
            <a:off x="1447800" y="1214735"/>
            <a:ext cx="5257800" cy="461665"/>
          </a:xfrm>
          <a:prstGeom prst="rect">
            <a:avLst/>
          </a:prstGeom>
          <a:noFill/>
        </p:spPr>
        <p:txBody>
          <a:bodyPr wrap="square" rtlCol="0">
            <a:spAutoFit/>
          </a:bodyPr>
          <a:lstStyle/>
          <a:p>
            <a:pPr algn="just"/>
            <a:r>
              <a:rPr lang="en-US" sz="1400" b="1" dirty="0">
                <a:solidFill>
                  <a:srgbClr val="000000"/>
                </a:solidFill>
              </a:rPr>
              <a:t>BATLABS </a:t>
            </a:r>
            <a:r>
              <a:rPr lang="en-US" sz="1000" dirty="0">
                <a:solidFill>
                  <a:srgbClr val="000000"/>
                </a:solidFill>
              </a:rPr>
              <a:t>was involved in various projects that has served a wide range of customers. The following projects were successfully completed;</a:t>
            </a:r>
          </a:p>
        </p:txBody>
      </p:sp>
      <p:pic>
        <p:nvPicPr>
          <p:cNvPr id="17" name="Picture 16" descr="new logo.bmp"/>
          <p:cNvPicPr>
            <a:picLocks noChangeAspect="1"/>
          </p:cNvPicPr>
          <p:nvPr/>
        </p:nvPicPr>
        <p:blipFill>
          <a:blip r:embed="rId3" cstate="print"/>
          <a:stretch>
            <a:fillRect/>
          </a:stretch>
        </p:blipFill>
        <p:spPr>
          <a:xfrm>
            <a:off x="0" y="567470"/>
            <a:ext cx="1310472" cy="676656"/>
          </a:xfrm>
          <a:prstGeom prst="rect">
            <a:avLst/>
          </a:prstGeom>
        </p:spPr>
      </p:pic>
      <p:graphicFrame>
        <p:nvGraphicFramePr>
          <p:cNvPr id="15" name="Table 14">
            <a:extLst>
              <a:ext uri="{FF2B5EF4-FFF2-40B4-BE49-F238E27FC236}">
                <a16:creationId xmlns:a16="http://schemas.microsoft.com/office/drawing/2014/main" id="{6F90DC8E-9A23-4DEF-BDD9-9BF920FFC9CC}"/>
              </a:ext>
            </a:extLst>
          </p:cNvPr>
          <p:cNvGraphicFramePr>
            <a:graphicFrameLocks noGrp="1"/>
          </p:cNvGraphicFramePr>
          <p:nvPr>
            <p:extLst>
              <p:ext uri="{D42A27DB-BD31-4B8C-83A1-F6EECF244321}">
                <p14:modId xmlns:p14="http://schemas.microsoft.com/office/powerpoint/2010/main" val="1268557844"/>
              </p:ext>
            </p:extLst>
          </p:nvPr>
        </p:nvGraphicFramePr>
        <p:xfrm>
          <a:off x="1295400" y="1758866"/>
          <a:ext cx="5486400" cy="6337084"/>
        </p:xfrm>
        <a:graphic>
          <a:graphicData uri="http://schemas.openxmlformats.org/drawingml/2006/table">
            <a:tbl>
              <a:tblPr firstRow="1" bandRow="1">
                <a:tableStyleId>{85BE263C-DBD7-4A20-BB59-AAB30ACAA65A}</a:tableStyleId>
              </a:tblPr>
              <a:tblGrid>
                <a:gridCol w="381000">
                  <a:extLst>
                    <a:ext uri="{9D8B030D-6E8A-4147-A177-3AD203B41FA5}">
                      <a16:colId xmlns:a16="http://schemas.microsoft.com/office/drawing/2014/main" val="20000"/>
                    </a:ext>
                  </a:extLst>
                </a:gridCol>
                <a:gridCol w="158563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48871">
                  <a:extLst>
                    <a:ext uri="{9D8B030D-6E8A-4147-A177-3AD203B41FA5}">
                      <a16:colId xmlns:a16="http://schemas.microsoft.com/office/drawing/2014/main" val="2656089947"/>
                    </a:ext>
                  </a:extLst>
                </a:gridCol>
                <a:gridCol w="1099296">
                  <a:extLst>
                    <a:ext uri="{9D8B030D-6E8A-4147-A177-3AD203B41FA5}">
                      <a16:colId xmlns:a16="http://schemas.microsoft.com/office/drawing/2014/main" val="3432615686"/>
                    </a:ext>
                  </a:extLst>
                </a:gridCol>
              </a:tblGrid>
              <a:tr h="501294">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PROJECT NAMES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CONTRACTOR</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bg1"/>
                          </a:solidFill>
                        </a:rPr>
                        <a:t>CONSULTANT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bg1"/>
                          </a:solidFill>
                        </a:rPr>
                        <a:t>CONTRACT NO.</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5014">
                <a:tc>
                  <a:txBody>
                    <a:bodyPr/>
                    <a:lstStyle/>
                    <a:p>
                      <a:pPr algn="ctr"/>
                      <a:r>
                        <a:rPr lang="en-US" sz="9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Franklin Gothic Book (Body)"/>
                          <a:ea typeface="+mn-ea"/>
                          <a:cs typeface="+mn-cs"/>
                        </a:rPr>
                        <a:t>RIW in Rayyan  Areas Phase 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Franklin Gothic Book (Body)"/>
                          <a:ea typeface="+mn-ea"/>
                          <a:cs typeface="+mn-cs"/>
                        </a:rPr>
                        <a:t>Boom Construction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Gulf Engineering and Industrial Consultancy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Franklin Gothic Book (Body)"/>
                          <a:ea typeface="+mn-ea"/>
                          <a:cs typeface="+mn-cs"/>
                        </a:rPr>
                        <a:t>C/2019/58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830">
                <a:tc>
                  <a:txBody>
                    <a:bodyPr/>
                    <a:lstStyle/>
                    <a:p>
                      <a:pPr algn="ctr"/>
                      <a:r>
                        <a:rPr lang="en-US" sz="9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RIW in Rayyan Areas- 6B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Group Nine Joint Venture Trading and Contracting / ERAM EQUIPMENT RENTAL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ITAL Consult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C/2020/103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2830">
                <a:tc>
                  <a:txBody>
                    <a:bodyPr/>
                    <a:lstStyle/>
                    <a:p>
                      <a:pPr algn="ctr"/>
                      <a:r>
                        <a:rPr lang="en-US" sz="9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RIW South of Greater Doha Zone 90 to 95 Phase – 6B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Al Muntasser Contracting and Trading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C/2020/105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5014">
                <a:tc>
                  <a:txBody>
                    <a:bodyPr/>
                    <a:lstStyle/>
                    <a:p>
                      <a:pPr algn="ctr"/>
                      <a:r>
                        <a:rPr lang="en-US" sz="9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kern="1200" dirty="0">
                          <a:solidFill>
                            <a:schemeClr val="dk1"/>
                          </a:solidFill>
                          <a:latin typeface="+mn-lt"/>
                          <a:ea typeface="+mn-ea"/>
                          <a:cs typeface="+mn-cs"/>
                        </a:rPr>
                        <a:t>Road and Infrastructure in Al Sailiya / Al Atiya Housing  &amp; Al Atiya Army Camp Road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Qatar Building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ITAL Consult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C/2018/99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2830">
                <a:tc>
                  <a:txBody>
                    <a:bodyPr/>
                    <a:lstStyle/>
                    <a:p>
                      <a:pPr algn="ctr"/>
                      <a:r>
                        <a:rPr lang="en-US" sz="9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Road Maintenance - Doha South Area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Franklin Gothic Book (Body)"/>
                          <a:ea typeface="+mn-ea"/>
                          <a:cs typeface="+mn-cs"/>
                        </a:rPr>
                        <a:t>Boom Construction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latin typeface="+mn-lt"/>
                          <a:ea typeface="+mn-ea"/>
                          <a:cs typeface="+mn-cs"/>
                        </a:rPr>
                        <a:t>C/2020/48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5421">
                <a:tc>
                  <a:txBody>
                    <a:bodyPr/>
                    <a:lstStyle/>
                    <a:p>
                      <a:pPr algn="ctr"/>
                      <a:r>
                        <a:rPr lang="en-US" sz="90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Roads and Infrastructure Doha Industrial Area Package 4 (QS001-P04)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Boom Construction </a:t>
                      </a:r>
                      <a:r>
                        <a:rPr lang="en-US" sz="1000" kern="1200" dirty="0" err="1">
                          <a:solidFill>
                            <a:schemeClr val="dk1"/>
                          </a:solidFill>
                          <a:latin typeface="+mn-lt"/>
                          <a:ea typeface="+mn-ea"/>
                          <a:cs typeface="+mn-cs"/>
                        </a:rPr>
                        <a:t>Company,Lotus</a:t>
                      </a:r>
                      <a:r>
                        <a:rPr lang="en-US" sz="1000" kern="1200" dirty="0">
                          <a:solidFill>
                            <a:schemeClr val="dk1"/>
                          </a:solidFill>
                          <a:latin typeface="+mn-lt"/>
                          <a:ea typeface="+mn-ea"/>
                          <a:cs typeface="+mn-cs"/>
                        </a:rPr>
                        <a:t> Trading and Contracting Company</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Dar Al </a:t>
                      </a:r>
                      <a:r>
                        <a:rPr lang="en-US" sz="1000" dirty="0" err="1"/>
                        <a:t>Handasah</a:t>
                      </a:r>
                      <a:r>
                        <a:rPr lang="en-US" sz="1000" dirty="0"/>
                        <a:t> Consultants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C/2017/119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22680">
                <a:tc>
                  <a:txBody>
                    <a:bodyPr/>
                    <a:lstStyle/>
                    <a:p>
                      <a:pPr algn="ctr"/>
                      <a:r>
                        <a:rPr lang="en-US" sz="9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Roads and Infrastructure in Al </a:t>
                      </a:r>
                      <a:r>
                        <a:rPr lang="en-US" sz="1000" kern="1200" dirty="0" err="1">
                          <a:solidFill>
                            <a:schemeClr val="dk1"/>
                          </a:solidFill>
                          <a:latin typeface="+mn-lt"/>
                          <a:ea typeface="+mn-ea"/>
                          <a:cs typeface="+mn-cs"/>
                        </a:rPr>
                        <a:t>Mearad</a:t>
                      </a:r>
                      <a:r>
                        <a:rPr lang="en-US" sz="1000" kern="1200" dirty="0">
                          <a:solidFill>
                            <a:schemeClr val="dk1"/>
                          </a:solidFill>
                          <a:latin typeface="+mn-lt"/>
                          <a:ea typeface="+mn-ea"/>
                          <a:cs typeface="+mn-cs"/>
                        </a:rPr>
                        <a:t> and Southwest of </a:t>
                      </a:r>
                      <a:r>
                        <a:rPr lang="en-US" sz="1000" kern="1200" dirty="0" err="1">
                          <a:solidFill>
                            <a:schemeClr val="dk1"/>
                          </a:solidFill>
                          <a:latin typeface="+mn-lt"/>
                          <a:ea typeface="+mn-ea"/>
                          <a:cs typeface="+mn-cs"/>
                        </a:rPr>
                        <a:t>Muaither</a:t>
                      </a:r>
                      <a:r>
                        <a:rPr lang="en-US" sz="1000" kern="1200" dirty="0">
                          <a:solidFill>
                            <a:schemeClr val="dk1"/>
                          </a:solidFill>
                          <a:latin typeface="+mn-lt"/>
                          <a:ea typeface="+mn-ea"/>
                          <a:cs typeface="+mn-cs"/>
                        </a:rPr>
                        <a:t> - Package 02 (DW044-P02)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err="1"/>
                        <a:t>Marbu</a:t>
                      </a:r>
                      <a:r>
                        <a:rPr lang="en-US" sz="1000" dirty="0"/>
                        <a:t> Contracting Company WLL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CDM 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C/2019/132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2830">
                <a:tc>
                  <a:txBody>
                    <a:bodyPr/>
                    <a:lstStyle/>
                    <a:p>
                      <a:pPr algn="ctr"/>
                      <a:r>
                        <a:rPr lang="en-US" sz="9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Roads and Infrastructure in Doha Industrial Area-Package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Qatar Building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CDM 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kern="1200" dirty="0">
                          <a:solidFill>
                            <a:schemeClr val="dk1"/>
                          </a:solidFill>
                          <a:latin typeface="+mn-lt"/>
                          <a:ea typeface="+mn-ea"/>
                          <a:cs typeface="+mn-cs"/>
                        </a:rPr>
                        <a:t>C/2019/129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75014">
                <a:tc>
                  <a:txBody>
                    <a:bodyPr/>
                    <a:lstStyle/>
                    <a:p>
                      <a:pPr algn="ctr"/>
                      <a:r>
                        <a:rPr lang="en-US" sz="90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Roads and Infrastructure in West </a:t>
                      </a:r>
                      <a:r>
                        <a:rPr lang="en-US" sz="1000" dirty="0" err="1"/>
                        <a:t>Muaither</a:t>
                      </a:r>
                      <a:r>
                        <a:rPr lang="en-US" sz="1000" dirty="0"/>
                        <a:t> (Al Manaseer)-Package 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Boom Construction Company</a:t>
                      </a:r>
                      <a:endParaRPr lang="en-US" sz="1000" dirty="0"/>
                    </a:p>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ITAL Consult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C/2019/5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47027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5400"/>
            <a:ext cx="57150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 LIST OF BATLABS CUSTOMERS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71600" y="1143000"/>
            <a:ext cx="5410200" cy="492443"/>
          </a:xfrm>
          <a:prstGeom prst="rect">
            <a:avLst/>
          </a:prstGeom>
          <a:noFill/>
        </p:spPr>
        <p:txBody>
          <a:bodyPr wrap="square" rtlCol="0">
            <a:spAutoFit/>
          </a:bodyPr>
          <a:lstStyle/>
          <a:p>
            <a:pPr algn="just"/>
            <a:r>
              <a:rPr lang="en-US" sz="1400" b="1" dirty="0">
                <a:solidFill>
                  <a:srgbClr val="000000"/>
                </a:solidFill>
              </a:rPr>
              <a:t>BATLABS </a:t>
            </a:r>
            <a:r>
              <a:rPr lang="en-US" sz="1200" dirty="0">
                <a:solidFill>
                  <a:srgbClr val="000000"/>
                </a:solidFill>
              </a:rPr>
              <a:t>has worked for a wide range of customers as an Independent Testing Laboratory.</a:t>
            </a:r>
          </a:p>
        </p:txBody>
      </p:sp>
      <p:pic>
        <p:nvPicPr>
          <p:cNvPr id="14" name="Picture 13" descr="new logo.bmp"/>
          <p:cNvPicPr>
            <a:picLocks noChangeAspect="1"/>
          </p:cNvPicPr>
          <p:nvPr/>
        </p:nvPicPr>
        <p:blipFill>
          <a:blip r:embed="rId3" cstate="print"/>
          <a:stretch>
            <a:fillRect/>
          </a:stretch>
        </p:blipFill>
        <p:spPr>
          <a:xfrm>
            <a:off x="-1" y="567470"/>
            <a:ext cx="1310472" cy="676656"/>
          </a:xfrm>
          <a:prstGeom prst="rect">
            <a:avLst/>
          </a:prstGeom>
        </p:spPr>
      </p:pic>
      <p:sp>
        <p:nvSpPr>
          <p:cNvPr id="15" name="TextBox 14"/>
          <p:cNvSpPr txBox="1"/>
          <p:nvPr/>
        </p:nvSpPr>
        <p:spPr>
          <a:xfrm>
            <a:off x="4876800" y="9431179"/>
            <a:ext cx="1905000" cy="246221"/>
          </a:xfrm>
          <a:prstGeom prst="rect">
            <a:avLst/>
          </a:prstGeom>
          <a:noFill/>
        </p:spPr>
        <p:txBody>
          <a:bodyPr wrap="square" rtlCol="0">
            <a:spAutoFit/>
          </a:bodyPr>
          <a:lstStyle/>
          <a:p>
            <a:pPr algn="r"/>
            <a:r>
              <a:rPr lang="en-US" sz="1000" dirty="0">
                <a:solidFill>
                  <a:srgbClr val="000000"/>
                </a:solidFill>
              </a:rPr>
              <a:t>Page 33</a:t>
            </a:r>
          </a:p>
        </p:txBody>
      </p:sp>
      <p:sp>
        <p:nvSpPr>
          <p:cNvPr id="12" name="Rounded Rectangle 11"/>
          <p:cNvSpPr/>
          <p:nvPr/>
        </p:nvSpPr>
        <p:spPr>
          <a:xfrm>
            <a:off x="1257300" y="2032022"/>
            <a:ext cx="2628900" cy="5283178"/>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Wingdings" pitchFamily="2" charset="2"/>
              <a:buChar char="v"/>
            </a:pPr>
            <a:r>
              <a:rPr lang="en-US" sz="1000" dirty="0">
                <a:solidFill>
                  <a:schemeClr val="tx1"/>
                </a:solidFill>
                <a:latin typeface="Book Antiqua" pitchFamily="18" charset="0"/>
              </a:rPr>
              <a:t>Boom Construction Company W.L.L</a:t>
            </a:r>
          </a:p>
          <a:p>
            <a:pPr marL="171450" indent="-171450">
              <a:buFont typeface="Wingdings" pitchFamily="2" charset="2"/>
              <a:buChar char="v"/>
            </a:pPr>
            <a:r>
              <a:rPr lang="en-US" sz="1000" dirty="0">
                <a:solidFill>
                  <a:schemeClr val="tx1"/>
                </a:solidFill>
                <a:latin typeface="Book Antiqua" pitchFamily="18" charset="0"/>
              </a:rPr>
              <a:t>Bin Omran Trading &amp; Contracting Co. L.W.W</a:t>
            </a:r>
          </a:p>
          <a:p>
            <a:pPr marL="171450" indent="-171450">
              <a:buFont typeface="Wingdings" pitchFamily="2" charset="2"/>
              <a:buChar char="v"/>
            </a:pPr>
            <a:r>
              <a:rPr lang="en-US" sz="1000" dirty="0">
                <a:solidFill>
                  <a:schemeClr val="tx1"/>
                </a:solidFill>
                <a:latin typeface="Book Antiqua" pitchFamily="18" charset="0"/>
              </a:rPr>
              <a:t>Lotus Trading &amp; Contracting</a:t>
            </a:r>
          </a:p>
          <a:p>
            <a:pPr marL="171450" indent="-171450">
              <a:buFont typeface="Wingdings" pitchFamily="2" charset="2"/>
              <a:buChar char="v"/>
            </a:pPr>
            <a:r>
              <a:rPr lang="en-US" sz="1000" dirty="0">
                <a:solidFill>
                  <a:schemeClr val="tx1"/>
                </a:solidFill>
                <a:latin typeface="Book Antiqua" pitchFamily="18" charset="0"/>
              </a:rPr>
              <a:t>Qatar Building Company</a:t>
            </a:r>
          </a:p>
          <a:p>
            <a:pPr marL="171450" indent="-171450">
              <a:buFont typeface="Wingdings" pitchFamily="2" charset="2"/>
              <a:buChar char="v"/>
            </a:pPr>
            <a:r>
              <a:rPr lang="en-US" sz="1000" dirty="0">
                <a:solidFill>
                  <a:schemeClr val="tx1"/>
                </a:solidFill>
                <a:latin typeface="Book Antiqua" pitchFamily="18" charset="0"/>
              </a:rPr>
              <a:t>UCC (Urbacon </a:t>
            </a:r>
            <a:r>
              <a:rPr lang="en-US" sz="1000" dirty="0" err="1">
                <a:solidFill>
                  <a:schemeClr val="tx1"/>
                </a:solidFill>
                <a:latin typeface="Book Antiqua" pitchFamily="18" charset="0"/>
              </a:rPr>
              <a:t>Contracating</a:t>
            </a:r>
            <a:r>
              <a:rPr lang="en-US" sz="1000" dirty="0">
                <a:solidFill>
                  <a:schemeClr val="tx1"/>
                </a:solidFill>
                <a:latin typeface="Book Antiqua" pitchFamily="18" charset="0"/>
              </a:rPr>
              <a:t> &amp; Trading)</a:t>
            </a:r>
          </a:p>
          <a:p>
            <a:pPr marL="171450" indent="-171450">
              <a:buFont typeface="Wingdings" pitchFamily="2" charset="2"/>
              <a:buChar char="v"/>
            </a:pPr>
            <a:r>
              <a:rPr lang="en-US" sz="1000" dirty="0">
                <a:solidFill>
                  <a:schemeClr val="tx1"/>
                </a:solidFill>
                <a:latin typeface="Book Antiqua" pitchFamily="18" charset="0"/>
              </a:rPr>
              <a:t>Golden Tower Construction</a:t>
            </a:r>
          </a:p>
          <a:p>
            <a:pPr marL="171450" indent="-171450">
              <a:buFont typeface="Wingdings" pitchFamily="2" charset="2"/>
              <a:buChar char="v"/>
            </a:pPr>
            <a:r>
              <a:rPr lang="en-US" sz="1000" dirty="0" err="1">
                <a:solidFill>
                  <a:schemeClr val="tx1"/>
                </a:solidFill>
                <a:latin typeface="Book Antiqua" pitchFamily="18" charset="0"/>
              </a:rPr>
              <a:t>Ultracrete</a:t>
            </a:r>
            <a:endParaRPr lang="en-US" sz="1000" dirty="0">
              <a:solidFill>
                <a:schemeClr val="tx1"/>
              </a:solidFill>
              <a:latin typeface="Book Antiqua" pitchFamily="18" charset="0"/>
            </a:endParaRPr>
          </a:p>
          <a:p>
            <a:pPr marL="171450" indent="-171450">
              <a:buFont typeface="Wingdings" pitchFamily="2" charset="2"/>
              <a:buChar char="v"/>
            </a:pPr>
            <a:r>
              <a:rPr lang="en-US" sz="1000" dirty="0">
                <a:solidFill>
                  <a:schemeClr val="tx1"/>
                </a:solidFill>
                <a:latin typeface="Book Antiqua" pitchFamily="18" charset="0"/>
              </a:rPr>
              <a:t>Urbacon Trading &amp; Contracting</a:t>
            </a:r>
          </a:p>
          <a:p>
            <a:pPr marL="171450" indent="-171450">
              <a:buFont typeface="Wingdings" pitchFamily="2" charset="2"/>
              <a:buChar char="v"/>
            </a:pPr>
            <a:r>
              <a:rPr lang="en-US" sz="1000" dirty="0">
                <a:solidFill>
                  <a:schemeClr val="tx1"/>
                </a:solidFill>
                <a:latin typeface="Book Antiqua" pitchFamily="18" charset="0"/>
              </a:rPr>
              <a:t>Hyundai Engineering</a:t>
            </a:r>
          </a:p>
          <a:p>
            <a:pPr marL="171450" indent="-171450">
              <a:buFont typeface="Wingdings" pitchFamily="2" charset="2"/>
              <a:buChar char="v"/>
            </a:pPr>
            <a:r>
              <a:rPr lang="en-US" sz="1000" dirty="0">
                <a:solidFill>
                  <a:schemeClr val="tx1"/>
                </a:solidFill>
                <a:latin typeface="Book Antiqua" pitchFamily="18" charset="0"/>
              </a:rPr>
              <a:t>CCC/TCC JV</a:t>
            </a:r>
          </a:p>
          <a:p>
            <a:pPr marL="171450" indent="-171450">
              <a:buFont typeface="Wingdings" pitchFamily="2" charset="2"/>
              <a:buChar char="v"/>
            </a:pPr>
            <a:r>
              <a:rPr lang="en-US" sz="1000" dirty="0" err="1">
                <a:solidFill>
                  <a:schemeClr val="tx1"/>
                </a:solidFill>
                <a:latin typeface="Book Antiqua" pitchFamily="18" charset="0"/>
              </a:rPr>
              <a:t>Ternas</a:t>
            </a:r>
            <a:r>
              <a:rPr lang="en-US" sz="1000" dirty="0">
                <a:solidFill>
                  <a:schemeClr val="tx1"/>
                </a:solidFill>
                <a:latin typeface="Book Antiqua" pitchFamily="18" charset="0"/>
              </a:rPr>
              <a:t> Trading &amp; Contracting</a:t>
            </a:r>
          </a:p>
          <a:p>
            <a:pPr marL="171450" indent="-171450">
              <a:buFont typeface="Wingdings" pitchFamily="2" charset="2"/>
              <a:buChar char="v"/>
            </a:pPr>
            <a:r>
              <a:rPr lang="en-US" sz="1000" dirty="0" err="1">
                <a:solidFill>
                  <a:schemeClr val="tx1"/>
                </a:solidFill>
                <a:latin typeface="Book Antiqua" pitchFamily="18" charset="0"/>
              </a:rPr>
              <a:t>Kahramaa</a:t>
            </a:r>
            <a:endParaRPr lang="en-US" sz="1000" dirty="0">
              <a:solidFill>
                <a:schemeClr val="tx1"/>
              </a:solidFill>
              <a:latin typeface="Book Antiqua" pitchFamily="18" charset="0"/>
            </a:endParaRPr>
          </a:p>
          <a:p>
            <a:pPr marL="171450" indent="-171450">
              <a:buFont typeface="Wingdings" pitchFamily="2" charset="2"/>
              <a:buChar char="v"/>
            </a:pPr>
            <a:r>
              <a:rPr lang="en-US" sz="1000" dirty="0">
                <a:solidFill>
                  <a:schemeClr val="tx1"/>
                </a:solidFill>
                <a:latin typeface="Book Antiqua" pitchFamily="18" charset="0"/>
              </a:rPr>
              <a:t>QBS International</a:t>
            </a:r>
          </a:p>
          <a:p>
            <a:pPr marL="171450" indent="-171450">
              <a:buFont typeface="Wingdings" pitchFamily="2" charset="2"/>
              <a:buChar char="v"/>
            </a:pPr>
            <a:r>
              <a:rPr lang="en-US" sz="1000" dirty="0">
                <a:solidFill>
                  <a:schemeClr val="tx1"/>
                </a:solidFill>
                <a:latin typeface="Book Antiqua" pitchFamily="18" charset="0"/>
              </a:rPr>
              <a:t>Al </a:t>
            </a:r>
            <a:r>
              <a:rPr lang="en-US" sz="1000" dirty="0" err="1">
                <a:solidFill>
                  <a:schemeClr val="tx1"/>
                </a:solidFill>
                <a:latin typeface="Book Antiqua" pitchFamily="18" charset="0"/>
              </a:rPr>
              <a:t>Waha</a:t>
            </a:r>
            <a:r>
              <a:rPr lang="en-US" sz="1000" dirty="0">
                <a:solidFill>
                  <a:schemeClr val="tx1"/>
                </a:solidFill>
                <a:latin typeface="Book Antiqua" pitchFamily="18" charset="0"/>
              </a:rPr>
              <a:t> Contracting &amp; Trading</a:t>
            </a:r>
          </a:p>
          <a:p>
            <a:pPr marL="171450" indent="-171450">
              <a:buFont typeface="Wingdings" pitchFamily="2" charset="2"/>
              <a:buChar char="v"/>
            </a:pPr>
            <a:r>
              <a:rPr lang="en-US" sz="1000" dirty="0">
                <a:solidFill>
                  <a:schemeClr val="tx1"/>
                </a:solidFill>
                <a:latin typeface="Book Antiqua" pitchFamily="18" charset="0"/>
              </a:rPr>
              <a:t>Public Works Authority</a:t>
            </a:r>
          </a:p>
          <a:p>
            <a:pPr marL="171450" indent="-171450">
              <a:buFont typeface="Wingdings" pitchFamily="2" charset="2"/>
              <a:buChar char="v"/>
            </a:pPr>
            <a:r>
              <a:rPr lang="en-US" sz="1000" dirty="0">
                <a:solidFill>
                  <a:schemeClr val="tx1"/>
                </a:solidFill>
                <a:latin typeface="Book Antiqua" pitchFamily="18" charset="0"/>
              </a:rPr>
              <a:t>Hassan Ali Bin Ali Ready Mix</a:t>
            </a:r>
          </a:p>
          <a:p>
            <a:pPr marL="171450" indent="-171450">
              <a:buFont typeface="Wingdings" pitchFamily="2" charset="2"/>
              <a:buChar char="v"/>
            </a:pPr>
            <a:r>
              <a:rPr lang="en-US" sz="1000" dirty="0" err="1">
                <a:solidFill>
                  <a:schemeClr val="tx1"/>
                </a:solidFill>
                <a:latin typeface="Book Antiqua" pitchFamily="18" charset="0"/>
              </a:rPr>
              <a:t>Midmac</a:t>
            </a:r>
            <a:r>
              <a:rPr lang="en-US" sz="1000" dirty="0">
                <a:solidFill>
                  <a:schemeClr val="tx1"/>
                </a:solidFill>
                <a:latin typeface="Book Antiqua" pitchFamily="18" charset="0"/>
              </a:rPr>
              <a:t> Colas</a:t>
            </a:r>
          </a:p>
          <a:p>
            <a:pPr marL="171450" indent="-171450">
              <a:buFont typeface="Wingdings" pitchFamily="2" charset="2"/>
              <a:buChar char="v"/>
            </a:pPr>
            <a:r>
              <a:rPr lang="en-US" sz="1000" dirty="0">
                <a:solidFill>
                  <a:schemeClr val="tx1"/>
                </a:solidFill>
                <a:latin typeface="Book Antiqua" pitchFamily="18" charset="0"/>
              </a:rPr>
              <a:t>Al </a:t>
            </a:r>
            <a:r>
              <a:rPr lang="en-US" sz="1000" dirty="0" err="1">
                <a:solidFill>
                  <a:schemeClr val="tx1"/>
                </a:solidFill>
                <a:latin typeface="Book Antiqua" pitchFamily="18" charset="0"/>
              </a:rPr>
              <a:t>Bawakir</a:t>
            </a:r>
            <a:r>
              <a:rPr lang="en-US" sz="1000" dirty="0">
                <a:solidFill>
                  <a:schemeClr val="tx1"/>
                </a:solidFill>
                <a:latin typeface="Book Antiqua" pitchFamily="18" charset="0"/>
              </a:rPr>
              <a:t> </a:t>
            </a:r>
            <a:r>
              <a:rPr lang="en-US" sz="1000" dirty="0" err="1">
                <a:solidFill>
                  <a:schemeClr val="tx1"/>
                </a:solidFill>
                <a:latin typeface="Book Antiqua" pitchFamily="18" charset="0"/>
              </a:rPr>
              <a:t>Unicon</a:t>
            </a:r>
            <a:r>
              <a:rPr lang="en-US" sz="1000" dirty="0">
                <a:solidFill>
                  <a:schemeClr val="tx1"/>
                </a:solidFill>
                <a:latin typeface="Book Antiqua" pitchFamily="18" charset="0"/>
              </a:rPr>
              <a:t> Company W.L.L</a:t>
            </a:r>
          </a:p>
          <a:p>
            <a:pPr marL="171450" indent="-171450">
              <a:buFont typeface="Wingdings" pitchFamily="2" charset="2"/>
              <a:buChar char="v"/>
            </a:pPr>
            <a:r>
              <a:rPr lang="en-US" sz="1000" dirty="0" err="1">
                <a:solidFill>
                  <a:schemeClr val="tx1"/>
                </a:solidFill>
                <a:latin typeface="Book Antiqua" pitchFamily="18" charset="0"/>
              </a:rPr>
              <a:t>Janas</a:t>
            </a:r>
            <a:r>
              <a:rPr lang="en-US" sz="1000" dirty="0">
                <a:solidFill>
                  <a:schemeClr val="tx1"/>
                </a:solidFill>
                <a:latin typeface="Book Antiqua" pitchFamily="18" charset="0"/>
              </a:rPr>
              <a:t> Contracting</a:t>
            </a:r>
          </a:p>
          <a:p>
            <a:pPr marL="171450" indent="-171450">
              <a:buFont typeface="Wingdings" pitchFamily="2" charset="2"/>
              <a:buChar char="v"/>
            </a:pPr>
            <a:r>
              <a:rPr lang="en-US" sz="1000" dirty="0" err="1">
                <a:solidFill>
                  <a:schemeClr val="tx1"/>
                </a:solidFill>
                <a:latin typeface="Book Antiqua" pitchFamily="18" charset="0"/>
              </a:rPr>
              <a:t>Mideco</a:t>
            </a:r>
            <a:r>
              <a:rPr lang="en-US" sz="1000" dirty="0">
                <a:solidFill>
                  <a:schemeClr val="tx1"/>
                </a:solidFill>
                <a:latin typeface="Book Antiqua" pitchFamily="18" charset="0"/>
              </a:rPr>
              <a:t> Trading &amp; Contracting</a:t>
            </a:r>
          </a:p>
          <a:p>
            <a:pPr marL="171450" indent="-171450">
              <a:buFont typeface="Wingdings" pitchFamily="2" charset="2"/>
              <a:buChar char="v"/>
            </a:pPr>
            <a:r>
              <a:rPr lang="en-US" sz="1000" dirty="0" err="1">
                <a:solidFill>
                  <a:schemeClr val="tx1"/>
                </a:solidFill>
                <a:latin typeface="Book Antiqua" pitchFamily="18" charset="0"/>
              </a:rPr>
              <a:t>Buzwair</a:t>
            </a:r>
            <a:r>
              <a:rPr lang="en-US" sz="1000" dirty="0">
                <a:solidFill>
                  <a:schemeClr val="tx1"/>
                </a:solidFill>
                <a:latin typeface="Book Antiqua" pitchFamily="18" charset="0"/>
              </a:rPr>
              <a:t> Engineering &amp; Contracting</a:t>
            </a:r>
          </a:p>
          <a:p>
            <a:pPr marL="171450" indent="-171450">
              <a:buFont typeface="Wingdings" pitchFamily="2" charset="2"/>
              <a:buChar char="v"/>
            </a:pPr>
            <a:r>
              <a:rPr lang="en-US" sz="1000" dirty="0" err="1">
                <a:solidFill>
                  <a:schemeClr val="tx1"/>
                </a:solidFill>
                <a:latin typeface="Book Antiqua" pitchFamily="18" charset="0"/>
              </a:rPr>
              <a:t>Sanah</a:t>
            </a:r>
            <a:r>
              <a:rPr lang="en-US" sz="1000" dirty="0">
                <a:solidFill>
                  <a:schemeClr val="tx1"/>
                </a:solidFill>
                <a:latin typeface="Book Antiqua" pitchFamily="18" charset="0"/>
              </a:rPr>
              <a:t> Contracting</a:t>
            </a:r>
          </a:p>
          <a:p>
            <a:pPr marL="171450" indent="-171450">
              <a:buFont typeface="Wingdings" pitchFamily="2" charset="2"/>
              <a:buChar char="v"/>
            </a:pPr>
            <a:r>
              <a:rPr lang="en-US" sz="1000" dirty="0">
                <a:solidFill>
                  <a:schemeClr val="tx1"/>
                </a:solidFill>
                <a:latin typeface="Book Antiqua" pitchFamily="18" charset="0"/>
              </a:rPr>
              <a:t>Al </a:t>
            </a:r>
            <a:r>
              <a:rPr lang="en-US" sz="1000" dirty="0" err="1">
                <a:solidFill>
                  <a:schemeClr val="tx1"/>
                </a:solidFill>
                <a:latin typeface="Book Antiqua" pitchFamily="18" charset="0"/>
              </a:rPr>
              <a:t>Kholafaa</a:t>
            </a:r>
            <a:endParaRPr lang="en-US" sz="1000" dirty="0">
              <a:solidFill>
                <a:schemeClr val="tx1"/>
              </a:solidFill>
              <a:latin typeface="Book Antiqua" pitchFamily="18" charset="0"/>
            </a:endParaRPr>
          </a:p>
          <a:p>
            <a:pPr marL="171450" indent="-171450">
              <a:buFont typeface="Wingdings" pitchFamily="2" charset="2"/>
              <a:buChar char="v"/>
            </a:pPr>
            <a:r>
              <a:rPr lang="en-US" sz="1000" dirty="0">
                <a:solidFill>
                  <a:schemeClr val="tx1"/>
                </a:solidFill>
                <a:latin typeface="Book Antiqua" pitchFamily="18" charset="0"/>
              </a:rPr>
              <a:t>Sea Shore</a:t>
            </a:r>
          </a:p>
          <a:p>
            <a:pPr marL="171450" indent="-171450">
              <a:buFont typeface="Wingdings" pitchFamily="2" charset="2"/>
              <a:buChar char="v"/>
            </a:pPr>
            <a:r>
              <a:rPr lang="en-US" sz="1000" dirty="0">
                <a:solidFill>
                  <a:schemeClr val="tx1"/>
                </a:solidFill>
                <a:latin typeface="Book Antiqua" pitchFamily="18" charset="0"/>
              </a:rPr>
              <a:t>Al </a:t>
            </a:r>
            <a:r>
              <a:rPr lang="en-US" sz="1000" dirty="0" err="1">
                <a:solidFill>
                  <a:schemeClr val="tx1"/>
                </a:solidFill>
                <a:latin typeface="Book Antiqua" pitchFamily="18" charset="0"/>
              </a:rPr>
              <a:t>Khayyat</a:t>
            </a:r>
            <a:r>
              <a:rPr lang="en-US" sz="1000" dirty="0">
                <a:solidFill>
                  <a:schemeClr val="tx1"/>
                </a:solidFill>
                <a:latin typeface="Book Antiqua" pitchFamily="18" charset="0"/>
              </a:rPr>
              <a:t> Contracting &amp; Trading</a:t>
            </a:r>
          </a:p>
          <a:p>
            <a:pPr marL="171450" indent="-171450">
              <a:buFont typeface="Wingdings" pitchFamily="2" charset="2"/>
              <a:buChar char="v"/>
            </a:pPr>
            <a:r>
              <a:rPr lang="en-US" sz="1000" dirty="0">
                <a:solidFill>
                  <a:schemeClr val="tx1"/>
                </a:solidFill>
                <a:latin typeface="Book Antiqua" pitchFamily="18" charset="0"/>
              </a:rPr>
              <a:t>Al </a:t>
            </a:r>
            <a:r>
              <a:rPr lang="en-US" sz="1000" dirty="0" err="1">
                <a:solidFill>
                  <a:schemeClr val="tx1"/>
                </a:solidFill>
                <a:latin typeface="Book Antiqua" pitchFamily="18" charset="0"/>
              </a:rPr>
              <a:t>Jaber</a:t>
            </a:r>
            <a:r>
              <a:rPr lang="en-US" sz="1000" dirty="0">
                <a:solidFill>
                  <a:schemeClr val="tx1"/>
                </a:solidFill>
                <a:latin typeface="Book Antiqua" pitchFamily="18" charset="0"/>
              </a:rPr>
              <a:t> Trading &amp; Contracting</a:t>
            </a:r>
          </a:p>
          <a:p>
            <a:pPr marL="171450" indent="-171450">
              <a:buFont typeface="Wingdings" pitchFamily="2" charset="2"/>
              <a:buChar char="v"/>
            </a:pPr>
            <a:r>
              <a:rPr lang="en-US" sz="1000" dirty="0">
                <a:solidFill>
                  <a:schemeClr val="tx1"/>
                </a:solidFill>
                <a:latin typeface="Book Antiqua" pitchFamily="18" charset="0"/>
              </a:rPr>
              <a:t>MATTA Contracting Qatar</a:t>
            </a:r>
          </a:p>
          <a:p>
            <a:pPr marL="171450" indent="-171450">
              <a:buFont typeface="Wingdings" pitchFamily="2" charset="2"/>
              <a:buChar char="v"/>
            </a:pPr>
            <a:r>
              <a:rPr lang="en-US" sz="1000" dirty="0">
                <a:solidFill>
                  <a:schemeClr val="tx1"/>
                </a:solidFill>
                <a:latin typeface="Book Antiqua" pitchFamily="18" charset="0"/>
              </a:rPr>
              <a:t>Arabian Masters Trading and Contracting (AMTC)</a:t>
            </a:r>
          </a:p>
          <a:p>
            <a:pPr marL="171450" indent="-171450">
              <a:buFont typeface="Wingdings" pitchFamily="2" charset="2"/>
              <a:buChar char="v"/>
            </a:pPr>
            <a:endParaRPr lang="en-US" sz="1050" dirty="0">
              <a:solidFill>
                <a:schemeClr val="tx1"/>
              </a:solidFill>
              <a:latin typeface="Book Antiqua" pitchFamily="18" charset="0"/>
            </a:endParaRPr>
          </a:p>
          <a:p>
            <a:endParaRPr lang="en-US" sz="1100" dirty="0">
              <a:solidFill>
                <a:schemeClr val="tx1"/>
              </a:solidFill>
              <a:latin typeface="Book Antiqua" pitchFamily="18" charset="0"/>
            </a:endParaRPr>
          </a:p>
        </p:txBody>
      </p:sp>
      <p:sp>
        <p:nvSpPr>
          <p:cNvPr id="16" name="Rounded Rectangle 11">
            <a:extLst>
              <a:ext uri="{FF2B5EF4-FFF2-40B4-BE49-F238E27FC236}">
                <a16:creationId xmlns:a16="http://schemas.microsoft.com/office/drawing/2014/main" id="{C2B48C79-B692-40DC-8CCE-7DEFC761DB2F}"/>
              </a:ext>
            </a:extLst>
          </p:cNvPr>
          <p:cNvSpPr/>
          <p:nvPr/>
        </p:nvSpPr>
        <p:spPr>
          <a:xfrm>
            <a:off x="4076700" y="2038367"/>
            <a:ext cx="2628900" cy="5273662"/>
          </a:xfrm>
          <a:prstGeom prst="roundRect">
            <a:avLst>
              <a:gd name="adj"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Wingdings" pitchFamily="2" charset="2"/>
              <a:buChar char="v"/>
            </a:pPr>
            <a:r>
              <a:rPr lang="en-US" sz="1000" dirty="0">
                <a:solidFill>
                  <a:schemeClr val="tx1"/>
                </a:solidFill>
                <a:latin typeface="Book Antiqua" pitchFamily="18" charset="0"/>
              </a:rPr>
              <a:t>Al </a:t>
            </a:r>
            <a:r>
              <a:rPr lang="en-US" sz="1000" dirty="0" err="1">
                <a:solidFill>
                  <a:schemeClr val="tx1"/>
                </a:solidFill>
                <a:latin typeface="Book Antiqua" pitchFamily="18" charset="0"/>
              </a:rPr>
              <a:t>Mohanna</a:t>
            </a:r>
            <a:r>
              <a:rPr lang="en-US" sz="1000" dirty="0">
                <a:solidFill>
                  <a:schemeClr val="tx1"/>
                </a:solidFill>
                <a:latin typeface="Book Antiqua" pitchFamily="18" charset="0"/>
              </a:rPr>
              <a:t> Trading and Contracting</a:t>
            </a:r>
          </a:p>
          <a:p>
            <a:pPr marL="171450" indent="-171450">
              <a:buFont typeface="Wingdings" pitchFamily="2" charset="2"/>
              <a:buChar char="v"/>
            </a:pPr>
            <a:r>
              <a:rPr lang="en-US" sz="1000" dirty="0" err="1">
                <a:solidFill>
                  <a:schemeClr val="tx1"/>
                </a:solidFill>
                <a:latin typeface="Book Antiqua" pitchFamily="18" charset="0"/>
              </a:rPr>
              <a:t>Galfar</a:t>
            </a:r>
            <a:r>
              <a:rPr lang="en-US" sz="1000" dirty="0">
                <a:solidFill>
                  <a:schemeClr val="tx1"/>
                </a:solidFill>
                <a:latin typeface="Book Antiqua" pitchFamily="18" charset="0"/>
              </a:rPr>
              <a:t> Al </a:t>
            </a:r>
            <a:r>
              <a:rPr lang="en-US" sz="1000" dirty="0" err="1">
                <a:solidFill>
                  <a:schemeClr val="tx1"/>
                </a:solidFill>
                <a:latin typeface="Book Antiqua" pitchFamily="18" charset="0"/>
              </a:rPr>
              <a:t>Misnad</a:t>
            </a:r>
            <a:endParaRPr lang="en-US" sz="1000" dirty="0">
              <a:solidFill>
                <a:schemeClr val="tx1"/>
              </a:solidFill>
              <a:latin typeface="Book Antiqua" pitchFamily="18" charset="0"/>
            </a:endParaRPr>
          </a:p>
          <a:p>
            <a:pPr marL="171450" indent="-171450">
              <a:buFont typeface="Wingdings" pitchFamily="2" charset="2"/>
              <a:buChar char="v"/>
            </a:pPr>
            <a:r>
              <a:rPr lang="en-US" sz="1000" dirty="0" err="1">
                <a:solidFill>
                  <a:schemeClr val="tx1"/>
                </a:solidFill>
                <a:latin typeface="Book Antiqua" pitchFamily="18" charset="0"/>
              </a:rPr>
              <a:t>Saad</a:t>
            </a:r>
            <a:r>
              <a:rPr lang="en-US" sz="1000" dirty="0">
                <a:solidFill>
                  <a:schemeClr val="tx1"/>
                </a:solidFill>
                <a:latin typeface="Book Antiqua" pitchFamily="18" charset="0"/>
              </a:rPr>
              <a:t> Bin Hassan</a:t>
            </a:r>
          </a:p>
          <a:p>
            <a:pPr marL="171450" indent="-171450">
              <a:buFont typeface="Wingdings" pitchFamily="2" charset="2"/>
              <a:buChar char="v"/>
            </a:pPr>
            <a:r>
              <a:rPr lang="en-US" sz="1000" dirty="0">
                <a:solidFill>
                  <a:schemeClr val="tx1"/>
                </a:solidFill>
                <a:latin typeface="Book Antiqua" pitchFamily="18" charset="0"/>
              </a:rPr>
              <a:t>Al </a:t>
            </a:r>
            <a:r>
              <a:rPr lang="en-US" sz="1000" dirty="0" err="1">
                <a:solidFill>
                  <a:schemeClr val="tx1"/>
                </a:solidFill>
                <a:latin typeface="Book Antiqua" pitchFamily="18" charset="0"/>
              </a:rPr>
              <a:t>Watan</a:t>
            </a:r>
            <a:r>
              <a:rPr lang="en-US" sz="1000" dirty="0">
                <a:solidFill>
                  <a:schemeClr val="tx1"/>
                </a:solidFill>
                <a:latin typeface="Book Antiqua" pitchFamily="18" charset="0"/>
              </a:rPr>
              <a:t> Trading and Contracting Co.</a:t>
            </a:r>
          </a:p>
          <a:p>
            <a:pPr marL="171450" indent="-171450">
              <a:buFont typeface="Wingdings" pitchFamily="2" charset="2"/>
              <a:buChar char="v"/>
            </a:pPr>
            <a:r>
              <a:rPr lang="en-US" sz="1000" dirty="0">
                <a:solidFill>
                  <a:schemeClr val="tx1"/>
                </a:solidFill>
                <a:latin typeface="Book Antiqua" pitchFamily="18" charset="0"/>
              </a:rPr>
              <a:t>Hassan Ali Bin Ali (HABA)</a:t>
            </a:r>
          </a:p>
          <a:p>
            <a:pPr marL="171450" indent="-171450">
              <a:buFont typeface="Wingdings" pitchFamily="2" charset="2"/>
              <a:buChar char="v"/>
            </a:pPr>
            <a:r>
              <a:rPr lang="en-US" sz="1000" dirty="0" err="1">
                <a:solidFill>
                  <a:schemeClr val="tx1"/>
                </a:solidFill>
                <a:latin typeface="Book Antiqua" pitchFamily="18" charset="0"/>
              </a:rPr>
              <a:t>Noors</a:t>
            </a:r>
            <a:r>
              <a:rPr lang="en-US" sz="1000" dirty="0">
                <a:solidFill>
                  <a:schemeClr val="tx1"/>
                </a:solidFill>
                <a:latin typeface="Book Antiqua" pitchFamily="18" charset="0"/>
              </a:rPr>
              <a:t> Engineering</a:t>
            </a:r>
          </a:p>
          <a:p>
            <a:pPr marL="171450" indent="-171450">
              <a:buFont typeface="Wingdings" pitchFamily="2" charset="2"/>
              <a:buChar char="v"/>
            </a:pPr>
            <a:r>
              <a:rPr lang="en-US" sz="1000" dirty="0">
                <a:solidFill>
                  <a:schemeClr val="tx1"/>
                </a:solidFill>
                <a:latin typeface="Book Antiqua" pitchFamily="18" charset="0"/>
              </a:rPr>
              <a:t>Aswan Trading and Contracting</a:t>
            </a:r>
          </a:p>
          <a:p>
            <a:pPr marL="171450" indent="-171450">
              <a:buFont typeface="Wingdings" pitchFamily="2" charset="2"/>
              <a:buChar char="v"/>
            </a:pPr>
            <a:r>
              <a:rPr lang="en-US" sz="1000" dirty="0">
                <a:solidFill>
                  <a:schemeClr val="tx1"/>
                </a:solidFill>
                <a:latin typeface="Book Antiqua" pitchFamily="18" charset="0"/>
              </a:rPr>
              <a:t>Gulf Contracting Co. W.L.L.</a:t>
            </a:r>
          </a:p>
          <a:p>
            <a:pPr marL="171450" indent="-171450">
              <a:buFont typeface="Wingdings" pitchFamily="2" charset="2"/>
              <a:buChar char="v"/>
            </a:pPr>
            <a:r>
              <a:rPr lang="en-US" sz="1000" dirty="0">
                <a:solidFill>
                  <a:schemeClr val="tx1"/>
                </a:solidFill>
                <a:latin typeface="Book Antiqua" pitchFamily="18" charset="0"/>
              </a:rPr>
              <a:t>Al </a:t>
            </a:r>
            <a:r>
              <a:rPr lang="en-US" sz="1000" dirty="0" err="1">
                <a:solidFill>
                  <a:schemeClr val="tx1"/>
                </a:solidFill>
                <a:latin typeface="Book Antiqua" pitchFamily="18" charset="0"/>
              </a:rPr>
              <a:t>Sraiya</a:t>
            </a:r>
            <a:r>
              <a:rPr lang="en-US" sz="1000" dirty="0">
                <a:solidFill>
                  <a:schemeClr val="tx1"/>
                </a:solidFill>
                <a:latin typeface="Book Antiqua" pitchFamily="18" charset="0"/>
              </a:rPr>
              <a:t> Trading and Contracting Co.</a:t>
            </a:r>
          </a:p>
          <a:p>
            <a:pPr marL="171450" indent="-171450">
              <a:buFont typeface="Wingdings" pitchFamily="2" charset="2"/>
              <a:buChar char="v"/>
            </a:pPr>
            <a:r>
              <a:rPr lang="en-US" sz="1000" dirty="0">
                <a:solidFill>
                  <a:schemeClr val="tx1"/>
                </a:solidFill>
                <a:latin typeface="Book Antiqua" pitchFamily="18" charset="0"/>
              </a:rPr>
              <a:t>Qatar University</a:t>
            </a:r>
          </a:p>
          <a:p>
            <a:pPr marL="171450" indent="-171450">
              <a:buFont typeface="Wingdings" pitchFamily="2" charset="2"/>
              <a:buChar char="v"/>
            </a:pPr>
            <a:r>
              <a:rPr lang="en-US" sz="1000" dirty="0" err="1">
                <a:solidFill>
                  <a:schemeClr val="tx1"/>
                </a:solidFill>
                <a:latin typeface="Book Antiqua" pitchFamily="18" charset="0"/>
              </a:rPr>
              <a:t>Ras</a:t>
            </a:r>
            <a:r>
              <a:rPr lang="en-US" sz="1000" dirty="0">
                <a:solidFill>
                  <a:schemeClr val="tx1"/>
                </a:solidFill>
                <a:latin typeface="Book Antiqua" pitchFamily="18" charset="0"/>
              </a:rPr>
              <a:t> </a:t>
            </a:r>
            <a:r>
              <a:rPr lang="en-US" sz="1000" dirty="0" err="1">
                <a:solidFill>
                  <a:schemeClr val="tx1"/>
                </a:solidFill>
                <a:latin typeface="Book Antiqua" pitchFamily="18" charset="0"/>
              </a:rPr>
              <a:t>Laffan</a:t>
            </a:r>
            <a:r>
              <a:rPr lang="en-US" sz="1000" dirty="0">
                <a:solidFill>
                  <a:schemeClr val="tx1"/>
                </a:solidFill>
                <a:latin typeface="Book Antiqua" pitchFamily="18" charset="0"/>
              </a:rPr>
              <a:t> Industrial City</a:t>
            </a:r>
          </a:p>
          <a:p>
            <a:pPr marL="171450" indent="-171450">
              <a:buFont typeface="Wingdings" pitchFamily="2" charset="2"/>
              <a:buChar char="v"/>
            </a:pPr>
            <a:r>
              <a:rPr lang="en-US" sz="1000" dirty="0">
                <a:solidFill>
                  <a:schemeClr val="tx1"/>
                </a:solidFill>
                <a:latin typeface="Book Antiqua" pitchFamily="18" charset="0"/>
              </a:rPr>
              <a:t>The Arab </a:t>
            </a:r>
            <a:r>
              <a:rPr lang="en-US" sz="1000" dirty="0" err="1">
                <a:solidFill>
                  <a:schemeClr val="tx1"/>
                </a:solidFill>
                <a:latin typeface="Book Antiqua" pitchFamily="18" charset="0"/>
              </a:rPr>
              <a:t>Architechs</a:t>
            </a:r>
            <a:endParaRPr lang="en-US" sz="1000" dirty="0">
              <a:solidFill>
                <a:schemeClr val="tx1"/>
              </a:solidFill>
              <a:latin typeface="Book Antiqua" pitchFamily="18" charset="0"/>
            </a:endParaRPr>
          </a:p>
          <a:p>
            <a:pPr marL="171450" indent="-171450">
              <a:buFont typeface="Wingdings" pitchFamily="2" charset="2"/>
              <a:buChar char="v"/>
            </a:pPr>
            <a:r>
              <a:rPr lang="en-US" sz="1000" dirty="0">
                <a:solidFill>
                  <a:schemeClr val="tx1"/>
                </a:solidFill>
                <a:latin typeface="Book Antiqua" pitchFamily="18" charset="0"/>
              </a:rPr>
              <a:t>Umm </a:t>
            </a:r>
            <a:r>
              <a:rPr lang="en-US" sz="1000" dirty="0" err="1">
                <a:solidFill>
                  <a:schemeClr val="tx1"/>
                </a:solidFill>
                <a:latin typeface="Book Antiqua" pitchFamily="18" charset="0"/>
              </a:rPr>
              <a:t>Salal</a:t>
            </a:r>
            <a:r>
              <a:rPr lang="en-US" sz="1000" dirty="0">
                <a:solidFill>
                  <a:schemeClr val="tx1"/>
                </a:solidFill>
                <a:latin typeface="Book Antiqua" pitchFamily="18" charset="0"/>
              </a:rPr>
              <a:t> Municipality</a:t>
            </a:r>
          </a:p>
          <a:p>
            <a:pPr marL="171450" indent="-171450">
              <a:buFont typeface="Wingdings" pitchFamily="2" charset="2"/>
              <a:buChar char="v"/>
            </a:pPr>
            <a:r>
              <a:rPr lang="en-US" sz="1000" dirty="0" err="1">
                <a:solidFill>
                  <a:schemeClr val="tx1"/>
                </a:solidFill>
                <a:latin typeface="Book Antiqua" pitchFamily="18" charset="0"/>
              </a:rPr>
              <a:t>Petroserve</a:t>
            </a:r>
            <a:r>
              <a:rPr lang="en-US" sz="1000" dirty="0">
                <a:solidFill>
                  <a:schemeClr val="tx1"/>
                </a:solidFill>
                <a:latin typeface="Book Antiqua" pitchFamily="18" charset="0"/>
              </a:rPr>
              <a:t> Ltd.</a:t>
            </a:r>
          </a:p>
          <a:p>
            <a:pPr marL="171450" indent="-171450">
              <a:buFont typeface="Wingdings" pitchFamily="2" charset="2"/>
              <a:buChar char="v"/>
            </a:pPr>
            <a:r>
              <a:rPr lang="en-US" sz="1000" dirty="0">
                <a:solidFill>
                  <a:schemeClr val="tx1"/>
                </a:solidFill>
                <a:latin typeface="Book Antiqua" pitchFamily="18" charset="0"/>
              </a:rPr>
              <a:t>Qatar Petroleum</a:t>
            </a:r>
          </a:p>
          <a:p>
            <a:pPr marL="171450" indent="-171450">
              <a:buFont typeface="Wingdings" pitchFamily="2" charset="2"/>
              <a:buChar char="v"/>
            </a:pPr>
            <a:r>
              <a:rPr lang="en-US" sz="1000" dirty="0" err="1">
                <a:solidFill>
                  <a:schemeClr val="tx1"/>
                </a:solidFill>
                <a:latin typeface="Book Antiqua" pitchFamily="18" charset="0"/>
              </a:rPr>
              <a:t>Aamal</a:t>
            </a:r>
            <a:r>
              <a:rPr lang="en-US" sz="1000" dirty="0">
                <a:solidFill>
                  <a:schemeClr val="tx1"/>
                </a:solidFill>
                <a:latin typeface="Book Antiqua" pitchFamily="18" charset="0"/>
              </a:rPr>
              <a:t> Cement Industries</a:t>
            </a:r>
          </a:p>
          <a:p>
            <a:pPr marL="171450" indent="-171450">
              <a:buFont typeface="Wingdings" pitchFamily="2" charset="2"/>
              <a:buChar char="v"/>
            </a:pPr>
            <a:r>
              <a:rPr lang="en-US" sz="1000" dirty="0">
                <a:solidFill>
                  <a:schemeClr val="tx1"/>
                </a:solidFill>
                <a:latin typeface="Book Antiqua" pitchFamily="18" charset="0"/>
              </a:rPr>
              <a:t>Geotechnical Group</a:t>
            </a:r>
          </a:p>
          <a:p>
            <a:pPr marL="171450" indent="-171450">
              <a:buFont typeface="Wingdings" pitchFamily="2" charset="2"/>
              <a:buChar char="v"/>
            </a:pPr>
            <a:r>
              <a:rPr lang="en-US" sz="1000" dirty="0">
                <a:solidFill>
                  <a:schemeClr val="tx1"/>
                </a:solidFill>
                <a:latin typeface="Book Antiqua" pitchFamily="18" charset="0"/>
              </a:rPr>
              <a:t>Qatar Asphalt Plant Co.</a:t>
            </a:r>
          </a:p>
          <a:p>
            <a:pPr marL="171450" indent="-171450">
              <a:buFont typeface="Wingdings" pitchFamily="2" charset="2"/>
              <a:buChar char="v"/>
            </a:pPr>
            <a:r>
              <a:rPr lang="en-US" sz="1000" dirty="0">
                <a:solidFill>
                  <a:schemeClr val="tx1"/>
                </a:solidFill>
                <a:latin typeface="Book Antiqua" pitchFamily="18" charset="0"/>
              </a:rPr>
              <a:t>Castle Construction</a:t>
            </a:r>
          </a:p>
          <a:p>
            <a:pPr marL="171450" indent="-171450">
              <a:buFont typeface="Wingdings" pitchFamily="2" charset="2"/>
              <a:buChar char="v"/>
            </a:pPr>
            <a:r>
              <a:rPr lang="en-US" sz="1000" dirty="0">
                <a:solidFill>
                  <a:schemeClr val="tx1"/>
                </a:solidFill>
                <a:latin typeface="Book Antiqua" pitchFamily="18" charset="0"/>
              </a:rPr>
              <a:t>Fugro</a:t>
            </a:r>
          </a:p>
          <a:p>
            <a:pPr marL="171450" indent="-171450">
              <a:buFont typeface="Wingdings" pitchFamily="2" charset="2"/>
              <a:buChar char="v"/>
            </a:pPr>
            <a:r>
              <a:rPr lang="en-US" sz="1000" dirty="0">
                <a:solidFill>
                  <a:schemeClr val="tx1"/>
                </a:solidFill>
                <a:latin typeface="Book Antiqua" pitchFamily="18" charset="0"/>
              </a:rPr>
              <a:t>National Block Company</a:t>
            </a:r>
          </a:p>
          <a:p>
            <a:pPr marL="171450" indent="-171450">
              <a:buFont typeface="Wingdings" pitchFamily="2" charset="2"/>
              <a:buChar char="v"/>
            </a:pPr>
            <a:r>
              <a:rPr lang="en-US" sz="1000" dirty="0">
                <a:solidFill>
                  <a:schemeClr val="tx1"/>
                </a:solidFill>
                <a:latin typeface="Book Antiqua" pitchFamily="18" charset="0"/>
              </a:rPr>
              <a:t>Metito</a:t>
            </a:r>
          </a:p>
          <a:p>
            <a:pPr marL="171450" indent="-171450">
              <a:buFont typeface="Wingdings" pitchFamily="2" charset="2"/>
              <a:buChar char="v"/>
            </a:pPr>
            <a:r>
              <a:rPr lang="en-US" sz="1000" dirty="0" err="1">
                <a:solidFill>
                  <a:schemeClr val="tx1"/>
                </a:solidFill>
                <a:latin typeface="Book Antiqua" pitchFamily="18" charset="0"/>
              </a:rPr>
              <a:t>Elegancia</a:t>
            </a:r>
            <a:r>
              <a:rPr lang="en-US" sz="1000" dirty="0">
                <a:solidFill>
                  <a:schemeClr val="tx1"/>
                </a:solidFill>
                <a:latin typeface="Book Antiqua" pitchFamily="18" charset="0"/>
              </a:rPr>
              <a:t> Landscape</a:t>
            </a:r>
          </a:p>
          <a:p>
            <a:pPr marL="171450" indent="-171450">
              <a:buFont typeface="Wingdings" pitchFamily="2" charset="2"/>
              <a:buChar char="v"/>
            </a:pPr>
            <a:r>
              <a:rPr lang="en-US" sz="1000" dirty="0" err="1">
                <a:solidFill>
                  <a:schemeClr val="tx1"/>
                </a:solidFill>
                <a:latin typeface="Book Antiqua" pitchFamily="18" charset="0"/>
              </a:rPr>
              <a:t>Marbu</a:t>
            </a:r>
            <a:r>
              <a:rPr lang="en-US" sz="1000" dirty="0">
                <a:solidFill>
                  <a:schemeClr val="tx1"/>
                </a:solidFill>
                <a:latin typeface="Book Antiqua" pitchFamily="18" charset="0"/>
              </a:rPr>
              <a:t> Contracting Company</a:t>
            </a:r>
          </a:p>
          <a:p>
            <a:pPr marL="171450" indent="-171450">
              <a:buFont typeface="Wingdings" pitchFamily="2" charset="2"/>
              <a:buChar char="v"/>
            </a:pPr>
            <a:r>
              <a:rPr lang="en-US" sz="1000" dirty="0" err="1">
                <a:solidFill>
                  <a:schemeClr val="tx1"/>
                </a:solidFill>
                <a:latin typeface="Book Antiqua" pitchFamily="18" charset="0"/>
              </a:rPr>
              <a:t>Ternas</a:t>
            </a:r>
            <a:r>
              <a:rPr lang="en-US" sz="1000" dirty="0">
                <a:solidFill>
                  <a:schemeClr val="tx1"/>
                </a:solidFill>
                <a:latin typeface="Book Antiqua" pitchFamily="18" charset="0"/>
              </a:rPr>
              <a:t> Trading &amp; Contracting</a:t>
            </a:r>
          </a:p>
          <a:p>
            <a:pPr marL="171450" indent="-171450">
              <a:buFont typeface="Wingdings" pitchFamily="2" charset="2"/>
              <a:buChar char="v"/>
            </a:pPr>
            <a:r>
              <a:rPr lang="en-US" sz="1000" dirty="0">
                <a:solidFill>
                  <a:schemeClr val="tx1"/>
                </a:solidFill>
                <a:latin typeface="Book Antiqua" pitchFamily="18" charset="0"/>
              </a:rPr>
              <a:t>GEC Contracting Services</a:t>
            </a:r>
          </a:p>
          <a:p>
            <a:pPr marL="171450" indent="-171450">
              <a:buFont typeface="Wingdings" pitchFamily="2" charset="2"/>
              <a:buChar char="v"/>
            </a:pPr>
            <a:r>
              <a:rPr lang="en-US" sz="1000" dirty="0">
                <a:solidFill>
                  <a:schemeClr val="tx1"/>
                </a:solidFill>
                <a:latin typeface="Book Antiqua" pitchFamily="18" charset="0"/>
              </a:rPr>
              <a:t>Babylon Landscape</a:t>
            </a:r>
          </a:p>
          <a:p>
            <a:pPr marL="171450" indent="-171450">
              <a:buFont typeface="Wingdings" pitchFamily="2" charset="2"/>
              <a:buChar char="v"/>
            </a:pPr>
            <a:r>
              <a:rPr lang="en-US" sz="1000" dirty="0">
                <a:solidFill>
                  <a:schemeClr val="tx1"/>
                </a:solidFill>
                <a:latin typeface="Book Antiqua" pitchFamily="18" charset="0"/>
              </a:rPr>
              <a:t>Group 9 Joint Ventures</a:t>
            </a:r>
          </a:p>
          <a:p>
            <a:pPr marL="171450" indent="-171450">
              <a:buFont typeface="Wingdings" pitchFamily="2" charset="2"/>
              <a:buChar char="v"/>
            </a:pPr>
            <a:r>
              <a:rPr lang="en-US" sz="1000" dirty="0">
                <a:solidFill>
                  <a:schemeClr val="tx1"/>
                </a:solidFill>
                <a:latin typeface="Book Antiqua" pitchFamily="18" charset="0"/>
              </a:rPr>
              <a:t>CTL Group Qatar</a:t>
            </a:r>
          </a:p>
          <a:p>
            <a:pPr marL="171450" indent="-171450">
              <a:buFont typeface="Wingdings" pitchFamily="2" charset="2"/>
              <a:buChar char="v"/>
            </a:pPr>
            <a:r>
              <a:rPr lang="en-US" sz="1000" dirty="0">
                <a:solidFill>
                  <a:schemeClr val="tx1"/>
                </a:solidFill>
                <a:latin typeface="Book Antiqua" pitchFamily="18" charset="0"/>
              </a:rPr>
              <a:t>QDVC</a:t>
            </a:r>
          </a:p>
          <a:p>
            <a:pPr marL="171450" indent="-171450">
              <a:buFont typeface="Wingdings" pitchFamily="2" charset="2"/>
              <a:buChar char="v"/>
            </a:pPr>
            <a:r>
              <a:rPr lang="en-US" sz="1000" dirty="0">
                <a:solidFill>
                  <a:schemeClr val="tx1"/>
                </a:solidFill>
                <a:latin typeface="Book Antiqua" pitchFamily="18" charset="0"/>
              </a:rPr>
              <a:t>GEC Contracting Services and Trading</a:t>
            </a:r>
          </a:p>
          <a:p>
            <a:pPr marL="171450" indent="-171450">
              <a:buFont typeface="Wingdings" pitchFamily="2" charset="2"/>
              <a:buChar char="v"/>
            </a:pPr>
            <a:r>
              <a:rPr lang="en-US" sz="1000" dirty="0">
                <a:solidFill>
                  <a:schemeClr val="tx1"/>
                </a:solidFill>
                <a:latin typeface="Book Antiqua" pitchFamily="18" charset="0"/>
              </a:rPr>
              <a:t>Al Muntasser Contracting and Trading</a:t>
            </a:r>
          </a:p>
          <a:p>
            <a:pPr marL="171450" indent="-171450">
              <a:buFont typeface="Wingdings" pitchFamily="2" charset="2"/>
              <a:buChar char="v"/>
            </a:pPr>
            <a:endParaRPr lang="en-US" sz="1050" dirty="0">
              <a:solidFill>
                <a:schemeClr val="tx1"/>
              </a:solidFill>
              <a:latin typeface="Book Antiqua" pitchFamily="18" charset="0"/>
            </a:endParaRPr>
          </a:p>
          <a:p>
            <a:endParaRPr lang="en-US" sz="1100" dirty="0">
              <a:solidFill>
                <a:schemeClr val="tx1"/>
              </a:solidFill>
              <a:latin typeface="Book Antiqu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47800" y="773669"/>
            <a:ext cx="52705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34</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28575" y="567470"/>
            <a:ext cx="1310472" cy="6766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84" y="1886730"/>
            <a:ext cx="6540631" cy="5047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9663" y="-266699"/>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705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35</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310472" cy="67665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8723" y="2072397"/>
            <a:ext cx="5231228" cy="6769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7023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1" y="773669"/>
            <a:ext cx="5318929"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77769" y="9296400"/>
            <a:ext cx="1905000" cy="246221"/>
          </a:xfrm>
          <a:prstGeom prst="rect">
            <a:avLst/>
          </a:prstGeom>
          <a:noFill/>
        </p:spPr>
        <p:txBody>
          <a:bodyPr wrap="square" rtlCol="0">
            <a:spAutoFit/>
          </a:bodyPr>
          <a:lstStyle/>
          <a:p>
            <a:pPr algn="r"/>
            <a:r>
              <a:rPr lang="en-US" sz="1000" dirty="0">
                <a:solidFill>
                  <a:srgbClr val="000000"/>
                </a:solidFill>
              </a:rPr>
              <a:t>Page 36</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96187" y="581214"/>
            <a:ext cx="1295401" cy="67665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778" y="2026182"/>
            <a:ext cx="5377844" cy="6959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1" y="773669"/>
            <a:ext cx="5257801"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37</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96187" y="656832"/>
            <a:ext cx="12954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587" y="2067484"/>
            <a:ext cx="5314013" cy="68769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 BATLABS QUALITY POLICY</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62623" y="363379"/>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2</a:t>
            </a:r>
          </a:p>
        </p:txBody>
      </p:sp>
      <p:sp>
        <p:nvSpPr>
          <p:cNvPr id="9" name="TextBox 8"/>
          <p:cNvSpPr txBox="1"/>
          <p:nvPr/>
        </p:nvSpPr>
        <p:spPr>
          <a:xfrm>
            <a:off x="1371600" y="1447801"/>
            <a:ext cx="5334000" cy="79098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200" dirty="0">
                <a:solidFill>
                  <a:srgbClr val="000000"/>
                </a:solidFill>
              </a:rPr>
              <a:t>We at </a:t>
            </a:r>
            <a:r>
              <a:rPr lang="en-US" sz="1200" b="1" dirty="0">
                <a:solidFill>
                  <a:srgbClr val="000000"/>
                </a:solidFill>
              </a:rPr>
              <a:t>BATLABS</a:t>
            </a:r>
            <a:r>
              <a:rPr lang="en-US" sz="1200" dirty="0">
                <a:solidFill>
                  <a:srgbClr val="000000"/>
                </a:solidFill>
              </a:rPr>
              <a:t> are committed to achieve  </a:t>
            </a:r>
            <a:r>
              <a:rPr lang="en-US" sz="1200" b="1" i="1" dirty="0">
                <a:solidFill>
                  <a:srgbClr val="000000"/>
                </a:solidFill>
              </a:rPr>
              <a:t>total customer satisfaction</a:t>
            </a:r>
            <a:r>
              <a:rPr lang="en-US" sz="1200" dirty="0">
                <a:solidFill>
                  <a:srgbClr val="000000"/>
                </a:solidFill>
              </a:rPr>
              <a:t> in the field of laboratory testing services specializing in construction related materials. With the vision to  become a leading technical testing laboratory, we are set to </a:t>
            </a:r>
            <a:r>
              <a:rPr lang="en-US" sz="1200" b="1" i="1" dirty="0">
                <a:solidFill>
                  <a:srgbClr val="000000"/>
                </a:solidFill>
              </a:rPr>
              <a:t>create loyal and satisfied customers</a:t>
            </a:r>
            <a:r>
              <a:rPr lang="en-US" sz="1200" dirty="0">
                <a:solidFill>
                  <a:srgbClr val="000000"/>
                </a:solidFill>
              </a:rPr>
              <a:t> by providing superb and accurate service through highly effective system and highly trained workforce.</a:t>
            </a:r>
          </a:p>
          <a:p>
            <a:pPr algn="just"/>
            <a:endParaRPr lang="en-US" sz="1200" dirty="0">
              <a:solidFill>
                <a:srgbClr val="000000"/>
              </a:solidFill>
            </a:endParaRPr>
          </a:p>
          <a:p>
            <a:pPr algn="just"/>
            <a:r>
              <a:rPr lang="en-US" sz="1200" dirty="0">
                <a:solidFill>
                  <a:srgbClr val="000000"/>
                </a:solidFill>
              </a:rPr>
              <a:t>We are committed to achieve this by:</a:t>
            </a:r>
          </a:p>
          <a:p>
            <a:pPr algn="just"/>
            <a:endParaRPr lang="en-US" sz="1400" dirty="0">
              <a:solidFill>
                <a:srgbClr val="000000"/>
              </a:solidFill>
            </a:endParaRPr>
          </a:p>
          <a:p>
            <a:pPr algn="just">
              <a:buFont typeface="Wingdings" pitchFamily="2" charset="2"/>
              <a:buChar char="Ø"/>
            </a:pPr>
            <a:r>
              <a:rPr lang="en-US" sz="1400" dirty="0">
                <a:solidFill>
                  <a:srgbClr val="000000"/>
                </a:solidFill>
              </a:rPr>
              <a:t> </a:t>
            </a:r>
            <a:r>
              <a:rPr lang="en-US" sz="1200" dirty="0">
                <a:solidFill>
                  <a:srgbClr val="000000"/>
                </a:solidFill>
              </a:rPr>
              <a:t>Developing good professional practices and providing testing                       </a:t>
            </a:r>
          </a:p>
          <a:p>
            <a:pPr algn="just"/>
            <a:r>
              <a:rPr lang="en-US" sz="1200" dirty="0">
                <a:solidFill>
                  <a:srgbClr val="000000"/>
                </a:solidFill>
              </a:rPr>
              <a:t>     facilities that have the desired quality in accordance with</a:t>
            </a:r>
          </a:p>
          <a:p>
            <a:pPr algn="just"/>
            <a:r>
              <a:rPr lang="en-US" sz="1200" dirty="0">
                <a:solidFill>
                  <a:srgbClr val="000000"/>
                </a:solidFill>
              </a:rPr>
              <a:t>     customer requirements / references standards. Hence, creating</a:t>
            </a:r>
          </a:p>
          <a:p>
            <a:pPr algn="just"/>
            <a:r>
              <a:rPr lang="en-US" sz="1200" dirty="0">
                <a:solidFill>
                  <a:srgbClr val="000000"/>
                </a:solidFill>
              </a:rPr>
              <a:t>     an environment of trust and confidence with our customers,</a:t>
            </a:r>
          </a:p>
          <a:p>
            <a:pPr algn="just"/>
            <a:endParaRPr lang="en-US" sz="1200" dirty="0">
              <a:solidFill>
                <a:srgbClr val="000000"/>
              </a:solidFill>
            </a:endParaRPr>
          </a:p>
          <a:p>
            <a:pPr algn="just">
              <a:buFont typeface="Wingdings" pitchFamily="2" charset="2"/>
              <a:buChar char="Ø"/>
            </a:pPr>
            <a:r>
              <a:rPr lang="en-US" sz="1200" dirty="0">
                <a:solidFill>
                  <a:srgbClr val="000000"/>
                </a:solidFill>
              </a:rPr>
              <a:t> Maintaining accuracy, precision and reliability of testing </a:t>
            </a:r>
          </a:p>
          <a:p>
            <a:pPr algn="just"/>
            <a:r>
              <a:rPr lang="en-US" sz="1200" dirty="0">
                <a:solidFill>
                  <a:srgbClr val="000000"/>
                </a:solidFill>
              </a:rPr>
              <a:t>     services through the implementation, maintenance and</a:t>
            </a:r>
          </a:p>
          <a:p>
            <a:pPr algn="just"/>
            <a:r>
              <a:rPr lang="en-US" sz="1200" dirty="0">
                <a:solidFill>
                  <a:srgbClr val="000000"/>
                </a:solidFill>
              </a:rPr>
              <a:t>     compliance with the applicable national and international</a:t>
            </a:r>
          </a:p>
          <a:p>
            <a:pPr algn="just"/>
            <a:r>
              <a:rPr lang="en-US" sz="1200" dirty="0">
                <a:solidFill>
                  <a:srgbClr val="000000"/>
                </a:solidFill>
              </a:rPr>
              <a:t>     standards,</a:t>
            </a:r>
          </a:p>
          <a:p>
            <a:pPr algn="just"/>
            <a:endParaRPr lang="en-US" sz="1200" dirty="0">
              <a:solidFill>
                <a:srgbClr val="000000"/>
              </a:solidFill>
            </a:endParaRPr>
          </a:p>
          <a:p>
            <a:pPr algn="just">
              <a:buFont typeface="Wingdings" pitchFamily="2" charset="2"/>
              <a:buChar char="Ø"/>
            </a:pPr>
            <a:r>
              <a:rPr lang="en-US" sz="1200" dirty="0">
                <a:solidFill>
                  <a:srgbClr val="000000"/>
                </a:solidFill>
              </a:rPr>
              <a:t> Achieving required quality of services that meets and exceeds</a:t>
            </a:r>
          </a:p>
          <a:p>
            <a:pPr algn="just"/>
            <a:r>
              <a:rPr lang="en-US" sz="1200" dirty="0">
                <a:solidFill>
                  <a:srgbClr val="000000"/>
                </a:solidFill>
              </a:rPr>
              <a:t>    customers’ expectations,</a:t>
            </a:r>
          </a:p>
          <a:p>
            <a:pPr algn="just"/>
            <a:endParaRPr lang="en-US" sz="1200" dirty="0">
              <a:solidFill>
                <a:srgbClr val="000000"/>
              </a:solidFill>
            </a:endParaRPr>
          </a:p>
          <a:p>
            <a:pPr marL="171450" indent="-171450" fontAlgn="base">
              <a:buFont typeface="Wingdings" panose="05000000000000000000" pitchFamily="2" charset="2"/>
              <a:buChar char="Ø"/>
            </a:pPr>
            <a:r>
              <a:rPr lang="en-US" sz="1200" dirty="0"/>
              <a:t>Ensuring the respect of the confidentiality  and impartiality  principle   through taking decisions based on objective  evidence of compliance and not influenced   by other interests or other parties.</a:t>
            </a:r>
          </a:p>
          <a:p>
            <a:pPr marL="171450" indent="-171450" algn="just">
              <a:buFont typeface="Wingdings" panose="05000000000000000000" pitchFamily="2" charset="2"/>
              <a:buChar char="Ø"/>
            </a:pPr>
            <a:endParaRPr lang="en-US" sz="1200" dirty="0">
              <a:solidFill>
                <a:srgbClr val="000000"/>
              </a:solidFill>
            </a:endParaRPr>
          </a:p>
          <a:p>
            <a:pPr algn="just"/>
            <a:endParaRPr lang="en-US" sz="1200" dirty="0">
              <a:solidFill>
                <a:srgbClr val="000000"/>
              </a:solidFill>
            </a:endParaRPr>
          </a:p>
          <a:p>
            <a:pPr algn="just">
              <a:buFont typeface="Wingdings" pitchFamily="2" charset="2"/>
              <a:buChar char="Ø"/>
            </a:pPr>
            <a:r>
              <a:rPr lang="en-US" sz="1200" dirty="0">
                <a:solidFill>
                  <a:srgbClr val="000000"/>
                </a:solidFill>
              </a:rPr>
              <a:t> Creating a culture and environment of excellence that </a:t>
            </a:r>
          </a:p>
          <a:p>
            <a:pPr algn="just"/>
            <a:r>
              <a:rPr lang="en-US" sz="1200" dirty="0">
                <a:solidFill>
                  <a:srgbClr val="000000"/>
                </a:solidFill>
              </a:rPr>
              <a:t>    encourages and motivates our employees by imparting and</a:t>
            </a:r>
          </a:p>
          <a:p>
            <a:pPr algn="just"/>
            <a:r>
              <a:rPr lang="en-US" sz="1200" dirty="0">
                <a:solidFill>
                  <a:srgbClr val="000000"/>
                </a:solidFill>
              </a:rPr>
              <a:t>    updating trainings with regards to quality procedures and</a:t>
            </a:r>
          </a:p>
          <a:p>
            <a:pPr algn="just"/>
            <a:r>
              <a:rPr lang="en-US" sz="1200" dirty="0">
                <a:solidFill>
                  <a:srgbClr val="000000"/>
                </a:solidFill>
              </a:rPr>
              <a:t>    documentation,</a:t>
            </a:r>
          </a:p>
          <a:p>
            <a:pPr algn="just"/>
            <a:endParaRPr lang="en-US" sz="1200" dirty="0">
              <a:solidFill>
                <a:srgbClr val="000000"/>
              </a:solidFill>
            </a:endParaRPr>
          </a:p>
          <a:p>
            <a:pPr algn="just">
              <a:buFont typeface="Wingdings" pitchFamily="2" charset="2"/>
              <a:buChar char="Ø"/>
            </a:pPr>
            <a:r>
              <a:rPr lang="en-US" sz="1200" dirty="0">
                <a:solidFill>
                  <a:srgbClr val="000000"/>
                </a:solidFill>
              </a:rPr>
              <a:t> Complying with the requirements of ISO/IEC 17025:2017 and</a:t>
            </a:r>
          </a:p>
          <a:p>
            <a:pPr algn="just"/>
            <a:r>
              <a:rPr lang="en-US" sz="1200" dirty="0">
                <a:solidFill>
                  <a:srgbClr val="000000"/>
                </a:solidFill>
              </a:rPr>
              <a:t>     continually improving the effectiveness of the Management</a:t>
            </a:r>
          </a:p>
          <a:p>
            <a:pPr algn="just"/>
            <a:r>
              <a:rPr lang="en-US" sz="1200" dirty="0">
                <a:solidFill>
                  <a:srgbClr val="000000"/>
                </a:solidFill>
              </a:rPr>
              <a:t>     System.</a:t>
            </a: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a:p>
            <a:r>
              <a:rPr lang="en-US" sz="1200" dirty="0">
                <a:solidFill>
                  <a:srgbClr val="000000"/>
                </a:solidFill>
              </a:rPr>
              <a:t>                                                                 </a:t>
            </a:r>
          </a:p>
          <a:p>
            <a:r>
              <a:rPr lang="en-US" sz="1200" dirty="0">
                <a:solidFill>
                  <a:srgbClr val="000000"/>
                </a:solidFill>
              </a:rPr>
              <a:t>                                        </a:t>
            </a:r>
          </a:p>
          <a:p>
            <a:r>
              <a:rPr lang="en-US" sz="1200" dirty="0">
                <a:solidFill>
                  <a:srgbClr val="000000"/>
                </a:solidFill>
              </a:rPr>
              <a:t>                                                                                            TAREK  ABDALLAH</a:t>
            </a:r>
          </a:p>
          <a:p>
            <a:r>
              <a:rPr lang="en-US" sz="1200" dirty="0">
                <a:solidFill>
                  <a:srgbClr val="000000"/>
                </a:solidFill>
              </a:rPr>
              <a:t>                                                                                           Laboratory Manager</a:t>
            </a:r>
          </a:p>
          <a:p>
            <a:endParaRPr lang="en-US" sz="1200" dirty="0">
              <a:solidFill>
                <a:srgbClr val="000000"/>
              </a:solidFill>
            </a:endParaRPr>
          </a:p>
        </p:txBody>
      </p:sp>
      <p:pic>
        <p:nvPicPr>
          <p:cNvPr id="13" name="Picture 12" descr="new logo.bmp"/>
          <p:cNvPicPr>
            <a:picLocks noChangeAspect="1"/>
          </p:cNvPicPr>
          <p:nvPr/>
        </p:nvPicPr>
        <p:blipFill>
          <a:blip r:embed="rId3" cstate="print"/>
          <a:stretch>
            <a:fillRect/>
          </a:stretch>
        </p:blipFill>
        <p:spPr>
          <a:xfrm>
            <a:off x="-1" y="567470"/>
            <a:ext cx="1310472" cy="67665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2200" y="8173139"/>
            <a:ext cx="1449309" cy="46997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352408" y="773669"/>
            <a:ext cx="5353192"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38</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40769" y="627221"/>
            <a:ext cx="1311639"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237" y="2068673"/>
            <a:ext cx="5319536" cy="68841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3093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39</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267" y="2105288"/>
            <a:ext cx="5240866" cy="67822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88696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40</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571" y="2004150"/>
            <a:ext cx="5351424" cy="69253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22181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41</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052" y="2097102"/>
            <a:ext cx="5207771" cy="67394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13857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41</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052" y="2097102"/>
            <a:ext cx="5207770" cy="67394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4207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42</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992" y="1905000"/>
            <a:ext cx="6552015" cy="5061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26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2216"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43</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066694"/>
            <a:ext cx="5276850" cy="68288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26899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9296400"/>
            <a:ext cx="1905000" cy="246221"/>
          </a:xfrm>
          <a:prstGeom prst="rect">
            <a:avLst/>
          </a:prstGeom>
          <a:noFill/>
        </p:spPr>
        <p:txBody>
          <a:bodyPr wrap="square" rtlCol="0">
            <a:spAutoFit/>
          </a:bodyPr>
          <a:lstStyle/>
          <a:p>
            <a:pPr algn="r"/>
            <a:r>
              <a:rPr lang="en-US" sz="1000" dirty="0">
                <a:solidFill>
                  <a:srgbClr val="000000"/>
                </a:solidFill>
              </a:rPr>
              <a:t>Page 44</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649" y="2124025"/>
            <a:ext cx="5314951" cy="68781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60012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45</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1" y="2111699"/>
            <a:ext cx="5334000" cy="69028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00520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45</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ISO / IEC : 17025 – 2017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1" y="2111699"/>
            <a:ext cx="5333999" cy="69028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663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3</a:t>
            </a:r>
          </a:p>
        </p:txBody>
      </p:sp>
      <p:sp>
        <p:nvSpPr>
          <p:cNvPr id="19" name="TextBox 18"/>
          <p:cNvSpPr txBox="1"/>
          <p:nvPr/>
        </p:nvSpPr>
        <p:spPr>
          <a:xfrm>
            <a:off x="1447800" y="1524000"/>
            <a:ext cx="5131081" cy="720197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400" dirty="0">
                <a:solidFill>
                  <a:srgbClr val="000000"/>
                </a:solidFill>
              </a:rPr>
              <a:t>Many industries are required to satisfy governmental regulations a variety of needs, deadlines and budget pressures. Let our engineers and project managers apply their industry knowledge of packaging, products and materials as well as the standards that regulate them to ensure compliance, manage timelines and provide value. </a:t>
            </a:r>
          </a:p>
          <a:p>
            <a:pPr algn="just"/>
            <a:endParaRPr lang="en-US" sz="1400" dirty="0">
              <a:solidFill>
                <a:srgbClr val="000000"/>
              </a:solidFill>
            </a:endParaRPr>
          </a:p>
          <a:p>
            <a:pPr algn="just"/>
            <a:r>
              <a:rPr lang="en-US" sz="1400" dirty="0">
                <a:solidFill>
                  <a:srgbClr val="000000"/>
                </a:solidFill>
              </a:rPr>
              <a:t>BATLABs offers a variety of services that support your business need for expertise, efficiency and solutions:</a:t>
            </a:r>
          </a:p>
          <a:p>
            <a:pPr algn="just"/>
            <a:endParaRPr lang="en-US" sz="1400" dirty="0">
              <a:solidFill>
                <a:srgbClr val="000000"/>
              </a:solidFill>
            </a:endParaRPr>
          </a:p>
          <a:p>
            <a:pPr marL="285750" indent="-285750" algn="just">
              <a:buFont typeface="Wingdings" pitchFamily="2" charset="2"/>
              <a:buChar char="ü"/>
            </a:pPr>
            <a:r>
              <a:rPr lang="en-US" sz="1400" dirty="0">
                <a:solidFill>
                  <a:srgbClr val="000000"/>
                </a:solidFill>
              </a:rPr>
              <a:t>Combination Product Testing</a:t>
            </a:r>
          </a:p>
          <a:p>
            <a:pPr marL="285750" indent="-285750" algn="just">
              <a:buFont typeface="Wingdings" pitchFamily="2" charset="2"/>
              <a:buChar char="ü"/>
            </a:pPr>
            <a:r>
              <a:rPr lang="en-US" sz="1400" dirty="0">
                <a:solidFill>
                  <a:srgbClr val="000000"/>
                </a:solidFill>
              </a:rPr>
              <a:t>Consumer Product Testing</a:t>
            </a:r>
          </a:p>
          <a:p>
            <a:pPr marL="285750" indent="-285750" algn="just">
              <a:buFont typeface="Wingdings" pitchFamily="2" charset="2"/>
              <a:buChar char="ü"/>
            </a:pPr>
            <a:r>
              <a:rPr lang="en-US" sz="1400" dirty="0">
                <a:solidFill>
                  <a:srgbClr val="000000"/>
                </a:solidFill>
              </a:rPr>
              <a:t>Customized Package Testing</a:t>
            </a:r>
          </a:p>
          <a:p>
            <a:pPr marL="285750" indent="-285750" algn="just">
              <a:buFont typeface="Wingdings" pitchFamily="2" charset="2"/>
              <a:buChar char="ü"/>
            </a:pPr>
            <a:r>
              <a:rPr lang="en-US" sz="1400" dirty="0">
                <a:solidFill>
                  <a:srgbClr val="000000"/>
                </a:solidFill>
              </a:rPr>
              <a:t>Laboratory Management</a:t>
            </a:r>
          </a:p>
          <a:p>
            <a:pPr marL="285750" indent="-285750" algn="just">
              <a:buFont typeface="Wingdings" pitchFamily="2" charset="2"/>
              <a:buChar char="ü"/>
            </a:pPr>
            <a:r>
              <a:rPr lang="en-US" sz="1400" dirty="0">
                <a:solidFill>
                  <a:srgbClr val="000000"/>
                </a:solidFill>
              </a:rPr>
              <a:t>Packaging Materials Testing</a:t>
            </a:r>
          </a:p>
          <a:p>
            <a:pPr marL="285750" indent="-285750" algn="just">
              <a:buFont typeface="Wingdings" pitchFamily="2" charset="2"/>
              <a:buChar char="ü"/>
            </a:pPr>
            <a:r>
              <a:rPr lang="en-US" sz="1400" dirty="0">
                <a:solidFill>
                  <a:srgbClr val="000000"/>
                </a:solidFill>
              </a:rPr>
              <a:t>Package Testing Consulting</a:t>
            </a:r>
          </a:p>
          <a:p>
            <a:pPr marL="285750" indent="-285750" algn="just">
              <a:buFont typeface="Wingdings" pitchFamily="2" charset="2"/>
              <a:buChar char="ü"/>
            </a:pPr>
            <a:r>
              <a:rPr lang="en-US" sz="1400" dirty="0">
                <a:solidFill>
                  <a:srgbClr val="000000"/>
                </a:solidFill>
              </a:rPr>
              <a:t>Package Validation Testing</a:t>
            </a:r>
          </a:p>
          <a:p>
            <a:pPr marL="285750" indent="-285750" algn="just">
              <a:buFont typeface="Wingdings" pitchFamily="2" charset="2"/>
              <a:buChar char="ü"/>
            </a:pPr>
            <a:r>
              <a:rPr lang="en-US" sz="1400" dirty="0">
                <a:solidFill>
                  <a:srgbClr val="000000"/>
                </a:solidFill>
              </a:rPr>
              <a:t>Materials Testing Services</a:t>
            </a:r>
          </a:p>
          <a:p>
            <a:pPr marL="285750" indent="-285750" algn="just">
              <a:buFont typeface="Wingdings" pitchFamily="2" charset="2"/>
              <a:buChar char="ü"/>
            </a:pPr>
            <a:endParaRPr lang="en-US" sz="1400" dirty="0">
              <a:solidFill>
                <a:srgbClr val="000000"/>
              </a:solidFill>
            </a:endParaRPr>
          </a:p>
          <a:p>
            <a:pPr algn="just"/>
            <a:endParaRPr lang="en-US" sz="1400" dirty="0">
              <a:solidFill>
                <a:srgbClr val="000000"/>
              </a:solidFill>
            </a:endParaRPr>
          </a:p>
          <a:p>
            <a:pPr algn="just"/>
            <a:endParaRPr lang="en-US" sz="1400" dirty="0">
              <a:solidFill>
                <a:srgbClr val="000000"/>
              </a:solidFill>
            </a:endParaRPr>
          </a:p>
          <a:p>
            <a:pPr algn="just"/>
            <a:endParaRPr lang="en-US" sz="1400" dirty="0">
              <a:solidFill>
                <a:srgbClr val="000000"/>
              </a:solidFill>
            </a:endParaRPr>
          </a:p>
          <a:p>
            <a:pPr algn="just"/>
            <a:r>
              <a:rPr lang="en-US" sz="1400" dirty="0">
                <a:solidFill>
                  <a:srgbClr val="000000"/>
                </a:solidFill>
              </a:rPr>
              <a:t>BATLABs has experience across the construction materials testing industry – from routine laboratory testing to providing clients with specialized and unique solutions to emerging industry challenges.</a:t>
            </a:r>
          </a:p>
          <a:p>
            <a:pPr algn="just"/>
            <a:endParaRPr lang="en-US" sz="1400" dirty="0">
              <a:solidFill>
                <a:srgbClr val="000000"/>
              </a:solidFill>
            </a:endParaRPr>
          </a:p>
          <a:p>
            <a:pPr algn="just"/>
            <a:r>
              <a:rPr lang="en-US" sz="1400" dirty="0">
                <a:solidFill>
                  <a:srgbClr val="000000"/>
                </a:solidFill>
              </a:rPr>
              <a:t>Working across the geotechnical, material testing and consultancy fields, BATLABs provide the following services:</a:t>
            </a:r>
          </a:p>
          <a:p>
            <a:pPr algn="just"/>
            <a:endParaRPr lang="en-US" sz="1400" dirty="0">
              <a:solidFill>
                <a:srgbClr val="000000"/>
              </a:solidFill>
            </a:endParaRPr>
          </a:p>
          <a:p>
            <a:pPr algn="just"/>
            <a:endParaRPr lang="en-US" sz="1400" dirty="0">
              <a:solidFill>
                <a:srgbClr val="000000"/>
              </a:solidFill>
            </a:endParaRPr>
          </a:p>
          <a:p>
            <a:pPr algn="just"/>
            <a:endParaRPr lang="en-US" sz="1400" dirty="0">
              <a:solidFill>
                <a:srgbClr val="000000"/>
              </a:solidFill>
            </a:endParaRPr>
          </a:p>
          <a:p>
            <a:pPr algn="just"/>
            <a:endParaRPr lang="en-US" sz="1400" dirty="0">
              <a:solidFill>
                <a:srgbClr val="000000"/>
              </a:solidFill>
            </a:endParaRPr>
          </a:p>
          <a:p>
            <a:pPr marL="285750" indent="-285750" algn="just">
              <a:buFont typeface="Wingdings" pitchFamily="2" charset="2"/>
              <a:buChar char="ü"/>
            </a:pPr>
            <a:endParaRPr lang="en-US" sz="1400" dirty="0">
              <a:solidFill>
                <a:srgbClr val="000000"/>
              </a:solidFill>
            </a:endParaRPr>
          </a:p>
        </p:txBody>
      </p:sp>
      <p:pic>
        <p:nvPicPr>
          <p:cNvPr id="20" name="Picture 19" descr="new logo.bmp"/>
          <p:cNvPicPr>
            <a:picLocks noChangeAspect="1"/>
          </p:cNvPicPr>
          <p:nvPr/>
        </p:nvPicPr>
        <p:blipFill>
          <a:blip r:embed="rId3" cstate="print"/>
          <a:stretch>
            <a:fillRect/>
          </a:stretch>
        </p:blipFill>
        <p:spPr>
          <a:xfrm>
            <a:off x="-1" y="567470"/>
            <a:ext cx="1310472" cy="676656"/>
          </a:xfrm>
          <a:prstGeom prst="rect">
            <a:avLst/>
          </a:prstGeom>
        </p:spPr>
      </p:pic>
      <p:sp>
        <p:nvSpPr>
          <p:cNvPr id="14" name="TextBox 13"/>
          <p:cNvSpPr txBox="1"/>
          <p:nvPr/>
        </p:nvSpPr>
        <p:spPr>
          <a:xfrm>
            <a:off x="1447800" y="5486402"/>
            <a:ext cx="5031928" cy="2246769"/>
          </a:xfrm>
          <a:prstGeom prst="rect">
            <a:avLst/>
          </a:prstGeom>
          <a:noFill/>
        </p:spPr>
        <p:txBody>
          <a:bodyPr wrap="square" rtlCol="0">
            <a:spAutoFit/>
          </a:bodyPr>
          <a:lstStyle/>
          <a:p>
            <a:pPr algn="just"/>
            <a:r>
              <a:rPr lang="en-US" sz="1400" b="1" dirty="0">
                <a:solidFill>
                  <a:srgbClr val="000000"/>
                </a:solidFill>
              </a:rPr>
              <a:t> </a:t>
            </a:r>
            <a:r>
              <a:rPr lang="en-US" sz="1400" dirty="0">
                <a:solidFill>
                  <a:srgbClr val="000000"/>
                </a:solidFill>
              </a:rPr>
              <a:t>We, at </a:t>
            </a:r>
            <a:r>
              <a:rPr lang="en-US" sz="1400" b="1" dirty="0">
                <a:solidFill>
                  <a:srgbClr val="000000"/>
                </a:solidFill>
              </a:rPr>
              <a:t>BATLABs</a:t>
            </a:r>
            <a:r>
              <a:rPr lang="en-US" sz="1400" dirty="0">
                <a:solidFill>
                  <a:srgbClr val="000000"/>
                </a:solidFill>
              </a:rPr>
              <a:t> provide scales calibrations at </a:t>
            </a:r>
            <a:r>
              <a:rPr lang="en-US" sz="1400" b="1" dirty="0">
                <a:solidFill>
                  <a:srgbClr val="000000"/>
                </a:solidFill>
              </a:rPr>
              <a:t>Batching Plants </a:t>
            </a:r>
            <a:r>
              <a:rPr lang="en-US" sz="1400" dirty="0">
                <a:solidFill>
                  <a:srgbClr val="000000"/>
                </a:solidFill>
              </a:rPr>
              <a:t>using standard weights and in accordance to our own accredited procedure</a:t>
            </a:r>
            <a:r>
              <a:rPr lang="en-US" sz="1400" b="1" dirty="0">
                <a:solidFill>
                  <a:srgbClr val="000000"/>
                </a:solidFill>
              </a:rPr>
              <a:t>.</a:t>
            </a:r>
          </a:p>
          <a:p>
            <a:pPr algn="just"/>
            <a:endParaRPr lang="en-US" sz="1400" b="1" dirty="0">
              <a:solidFill>
                <a:srgbClr val="000000"/>
              </a:solidFill>
            </a:endParaRPr>
          </a:p>
          <a:p>
            <a:pPr algn="just"/>
            <a:endParaRPr lang="en-US" sz="1400" b="1" dirty="0">
              <a:solidFill>
                <a:srgbClr val="000000"/>
              </a:solidFill>
            </a:endParaRPr>
          </a:p>
          <a:p>
            <a:pPr algn="just"/>
            <a:endParaRPr lang="en-US" sz="1400" b="1" dirty="0">
              <a:solidFill>
                <a:srgbClr val="000000"/>
              </a:solidFill>
            </a:endParaRPr>
          </a:p>
          <a:p>
            <a:pPr algn="just"/>
            <a:endParaRPr lang="en-US" sz="1400" b="1" dirty="0">
              <a:solidFill>
                <a:srgbClr val="000000"/>
              </a:solidFill>
            </a:endParaRPr>
          </a:p>
          <a:p>
            <a:pPr algn="just"/>
            <a:endParaRPr lang="en-US" sz="1400" b="1" dirty="0">
              <a:solidFill>
                <a:srgbClr val="000000"/>
              </a:solidFill>
            </a:endParaRPr>
          </a:p>
          <a:p>
            <a:pPr algn="just"/>
            <a:endParaRPr lang="en-US" sz="1400" b="1" dirty="0">
              <a:solidFill>
                <a:srgbClr val="000000"/>
              </a:solidFill>
            </a:endParaRPr>
          </a:p>
          <a:p>
            <a:pPr algn="just"/>
            <a:endParaRPr lang="en-US" sz="1400" b="1" dirty="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46</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MOE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187" y="1773823"/>
            <a:ext cx="5225025" cy="73900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9205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47</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Commercial Registration</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014" y="2215043"/>
            <a:ext cx="5067844" cy="65816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43092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48</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Commercial Registration</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034" y="2144647"/>
            <a:ext cx="5143719" cy="66502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33680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49</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Commercial Registration</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998" y="1805579"/>
            <a:ext cx="5208435" cy="7383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3509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9296400"/>
            <a:ext cx="1905000" cy="246221"/>
          </a:xfrm>
          <a:prstGeom prst="rect">
            <a:avLst/>
          </a:prstGeom>
          <a:noFill/>
        </p:spPr>
        <p:txBody>
          <a:bodyPr wrap="square" rtlCol="0">
            <a:spAutoFit/>
          </a:bodyPr>
          <a:lstStyle/>
          <a:p>
            <a:pPr algn="r"/>
            <a:r>
              <a:rPr lang="en-US" sz="1000" dirty="0">
                <a:solidFill>
                  <a:srgbClr val="000000"/>
                </a:solidFill>
              </a:rPr>
              <a:t>Page 50</a:t>
            </a:r>
          </a:p>
        </p:txBody>
      </p:sp>
      <p:sp>
        <p:nvSpPr>
          <p:cNvPr id="16" name="TextBox 15"/>
          <p:cNvSpPr txBox="1"/>
          <p:nvPr/>
        </p:nvSpPr>
        <p:spPr>
          <a:xfrm>
            <a:off x="1676400" y="1295402"/>
            <a:ext cx="5029200" cy="307777"/>
          </a:xfrm>
          <a:prstGeom prst="rect">
            <a:avLst/>
          </a:prstGeom>
          <a:noFill/>
        </p:spPr>
        <p:txBody>
          <a:bodyPr wrap="square" rtlCol="0">
            <a:spAutoFit/>
          </a:bodyPr>
          <a:lstStyle/>
          <a:p>
            <a:pPr algn="ctr"/>
            <a:r>
              <a:rPr lang="en-US" sz="1400" u="sng" dirty="0"/>
              <a:t>Computer Card</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824" y="2241306"/>
            <a:ext cx="4972294" cy="64509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7740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 BATLABS CREDENTIALS</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51</a:t>
            </a:r>
          </a:p>
        </p:txBody>
      </p:sp>
      <p:sp>
        <p:nvSpPr>
          <p:cNvPr id="16" name="TextBox 15"/>
          <p:cNvSpPr txBox="1"/>
          <p:nvPr/>
        </p:nvSpPr>
        <p:spPr>
          <a:xfrm>
            <a:off x="904875" y="1295402"/>
            <a:ext cx="5791200" cy="307777"/>
          </a:xfrm>
          <a:prstGeom prst="rect">
            <a:avLst/>
          </a:prstGeom>
          <a:noFill/>
        </p:spPr>
        <p:txBody>
          <a:bodyPr wrap="square" rtlCol="0">
            <a:spAutoFit/>
          </a:bodyPr>
          <a:lstStyle/>
          <a:p>
            <a:pPr algn="ctr"/>
            <a:r>
              <a:rPr lang="en-US" sz="1400" u="sng" dirty="0"/>
              <a:t>Qatar Chamber of Commerce &amp; Industry Membership Certificate</a:t>
            </a:r>
          </a:p>
        </p:txBody>
      </p:sp>
      <p:pic>
        <p:nvPicPr>
          <p:cNvPr id="13" name="Picture 12" descr="new logo.bmp"/>
          <p:cNvPicPr>
            <a:picLocks noChangeAspect="1"/>
          </p:cNvPicPr>
          <p:nvPr/>
        </p:nvPicPr>
        <p:blipFill>
          <a:blip r:embed="rId3" cstate="print"/>
          <a:stretch>
            <a:fillRect/>
          </a:stretch>
        </p:blipFill>
        <p:spPr>
          <a:xfrm>
            <a:off x="0" y="567470"/>
            <a:ext cx="1447800" cy="667512"/>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934" y="2176019"/>
            <a:ext cx="6438132" cy="4519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61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3146" y="0"/>
            <a:ext cx="5544854" cy="9906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Connector 7"/>
          <p:cNvCxnSpPr/>
          <p:nvPr/>
        </p:nvCxnSpPr>
        <p:spPr>
          <a:xfrm>
            <a:off x="1524000" y="609601"/>
            <a:ext cx="53340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524000" y="9296401"/>
            <a:ext cx="53340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http://www.cardiomyopathy.org/assets/images/page_images/hands-come-togther.jpg"/>
          <p:cNvPicPr>
            <a:picLocks noChangeAspect="1" noChangeArrowheads="1"/>
          </p:cNvPicPr>
          <p:nvPr/>
        </p:nvPicPr>
        <p:blipFill>
          <a:blip r:embed="rId3" cstate="print">
            <a:lum bright="-10000"/>
          </a:blip>
          <a:srcRect/>
          <a:stretch>
            <a:fillRect/>
          </a:stretch>
        </p:blipFill>
        <p:spPr bwMode="auto">
          <a:xfrm>
            <a:off x="2286000" y="2895600"/>
            <a:ext cx="2971800" cy="2857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Rectangle 13"/>
          <p:cNvSpPr/>
          <p:nvPr/>
        </p:nvSpPr>
        <p:spPr>
          <a:xfrm>
            <a:off x="1981200" y="5715002"/>
            <a:ext cx="4876800"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400" b="1" i="1" cap="none" spc="0" dirty="0">
              <a:ln w="50800"/>
              <a:solidFill>
                <a:schemeClr val="bg1">
                  <a:shade val="50000"/>
                </a:schemeClr>
              </a:solidFill>
              <a:effectLst/>
            </a:endParaRPr>
          </a:p>
          <a:p>
            <a:pPr algn="ctr"/>
            <a:endParaRPr lang="en-US" sz="1200" b="1" i="1" cap="none" spc="0" dirty="0">
              <a:ln w="50800"/>
              <a:solidFill>
                <a:schemeClr val="bg1">
                  <a:shade val="50000"/>
                </a:schemeClr>
              </a:solidFill>
              <a:effectLst/>
            </a:endParaRPr>
          </a:p>
        </p:txBody>
      </p:sp>
      <p:sp>
        <p:nvSpPr>
          <p:cNvPr id="15" name="Rectangle 14"/>
          <p:cNvSpPr/>
          <p:nvPr/>
        </p:nvSpPr>
        <p:spPr>
          <a:xfrm>
            <a:off x="1524001" y="6507542"/>
            <a:ext cx="5181600" cy="984885"/>
          </a:xfrm>
          <a:prstGeom prst="rect">
            <a:avLst/>
          </a:prstGeom>
          <a:noFill/>
        </p:spPr>
        <p:txBody>
          <a:bodyPr wrap="square" lIns="91440" tIns="45720" rIns="91440" bIns="45720">
            <a:spAutoFit/>
          </a:bodyPr>
          <a:lstStyle/>
          <a:p>
            <a:pPr algn="ctr"/>
            <a:r>
              <a:rPr lang="en-US"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BATLABs is ….</a:t>
            </a:r>
          </a:p>
          <a:p>
            <a:pPr algn="ctr"/>
            <a:endParaRPr lang="en-US" sz="1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“YOUR DEPENDABLE PROJECT PARTNER”</a:t>
            </a:r>
          </a:p>
          <a:p>
            <a:pPr algn="ctr"/>
            <a:endParaRPr lang="en-US"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16" name="Group 15"/>
          <p:cNvGrpSpPr/>
          <p:nvPr/>
        </p:nvGrpSpPr>
        <p:grpSpPr>
          <a:xfrm>
            <a:off x="2819400" y="8456613"/>
            <a:ext cx="2743200" cy="77788"/>
            <a:chOff x="3124200" y="3124200"/>
            <a:chExt cx="2743200" cy="77788"/>
          </a:xfrm>
        </p:grpSpPr>
        <p:cxnSp>
          <p:nvCxnSpPr>
            <p:cNvPr id="17" name="Straight Connector 16"/>
            <p:cNvCxnSpPr/>
            <p:nvPr/>
          </p:nvCxnSpPr>
          <p:spPr>
            <a:xfrm>
              <a:off x="3124200" y="3124200"/>
              <a:ext cx="24384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29000" y="3200400"/>
              <a:ext cx="24384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447800" y="762002"/>
            <a:ext cx="5410200" cy="830997"/>
          </a:xfrm>
          <a:prstGeom prst="rect">
            <a:avLst/>
          </a:prstGeom>
          <a:noFill/>
        </p:spPr>
        <p:txBody>
          <a:bodyPr wrap="square" rtlCol="0">
            <a:spAutoFit/>
          </a:bodyPr>
          <a:lstStyle/>
          <a:p>
            <a:pPr algn="just"/>
            <a:r>
              <a:rPr lang="en-US" sz="1200" b="1" i="1" dirty="0">
                <a:solidFill>
                  <a:schemeClr val="bg1"/>
                </a:solidFill>
              </a:rPr>
              <a:t>BATLABS</a:t>
            </a:r>
            <a:r>
              <a:rPr lang="en-US" sz="1200" i="1" dirty="0">
                <a:solidFill>
                  <a:schemeClr val="bg1"/>
                </a:solidFill>
              </a:rPr>
              <a:t> is taking a huge step towards Quality and System improvement in order to fulfill our promise to satisfy and exceed all the needs of our valued customers…</a:t>
            </a:r>
          </a:p>
          <a:p>
            <a:pPr algn="just"/>
            <a:endParaRPr lang="en-US" sz="1200" i="1" dirty="0">
              <a:solidFill>
                <a:schemeClr val="bg1"/>
              </a:solidFill>
            </a:endParaRPr>
          </a:p>
        </p:txBody>
      </p:sp>
      <p:sp>
        <p:nvSpPr>
          <p:cNvPr id="20" name="Rectangle 19"/>
          <p:cNvSpPr/>
          <p:nvPr/>
        </p:nvSpPr>
        <p:spPr>
          <a:xfrm>
            <a:off x="1676401" y="1861114"/>
            <a:ext cx="4876800" cy="577287"/>
          </a:xfrm>
          <a:prstGeom prst="rect">
            <a:avLst/>
          </a:prstGeom>
        </p:spPr>
        <p:txBody>
          <a:bodyPr wrap="square" lIns="84024" tIns="42012" rIns="84024" bIns="42012">
            <a:spAutoFit/>
          </a:bodyPr>
          <a:lstStyle/>
          <a:p>
            <a:pPr algn="ctr"/>
            <a:r>
              <a:rPr lang="en-US" sz="1600" i="1" dirty="0">
                <a:latin typeface="Georgia" pitchFamily="18" charset="0"/>
              </a:rPr>
              <a:t>Our ULTIMATE GOAL is to achieve </a:t>
            </a:r>
          </a:p>
          <a:p>
            <a:pPr algn="ctr"/>
            <a:r>
              <a:rPr lang="en-US" sz="1600" b="1" i="1" dirty="0">
                <a:latin typeface="Georgia" pitchFamily="18" charset="0"/>
              </a:rPr>
              <a:t>“TOTAL CUSTOMER SATISFACTION</a:t>
            </a:r>
            <a:r>
              <a:rPr lang="en-US" sz="1600" i="1" dirty="0">
                <a:latin typeface="Georgia" pitchFamily="18" charset="0"/>
              </a:rPr>
              <a:t>”</a:t>
            </a:r>
          </a:p>
        </p:txBody>
      </p:sp>
      <p:pic>
        <p:nvPicPr>
          <p:cNvPr id="24" name="Picture 23" descr="new logo.bmp"/>
          <p:cNvPicPr>
            <a:picLocks noChangeAspect="1"/>
          </p:cNvPicPr>
          <p:nvPr/>
        </p:nvPicPr>
        <p:blipFill>
          <a:blip r:embed="rId4" cstate="print"/>
          <a:stretch>
            <a:fillRect/>
          </a:stretch>
        </p:blipFill>
        <p:spPr>
          <a:xfrm>
            <a:off x="1" y="165782"/>
            <a:ext cx="1387235" cy="6766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47800" y="773669"/>
            <a:ext cx="54102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4</a:t>
            </a:r>
          </a:p>
        </p:txBody>
      </p:sp>
      <p:sp>
        <p:nvSpPr>
          <p:cNvPr id="22" name="Bent Arrow 21"/>
          <p:cNvSpPr/>
          <p:nvPr/>
        </p:nvSpPr>
        <p:spPr>
          <a:xfrm>
            <a:off x="1540809" y="1368896"/>
            <a:ext cx="5071782" cy="1547337"/>
          </a:xfrm>
          <a:prstGeom prst="bentArrow">
            <a:avLst/>
          </a:prstGeom>
          <a:solidFill>
            <a:schemeClr val="accent3">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p:cNvSpPr txBox="1"/>
          <p:nvPr/>
        </p:nvSpPr>
        <p:spPr>
          <a:xfrm>
            <a:off x="2794068" y="1622446"/>
            <a:ext cx="2807368" cy="307777"/>
          </a:xfrm>
          <a:prstGeom prst="rect">
            <a:avLst/>
          </a:prstGeom>
          <a:noFill/>
        </p:spPr>
        <p:txBody>
          <a:bodyPr wrap="square" rtlCol="0" anchor="ctr" anchorCtr="0">
            <a:spAutoFit/>
          </a:bodyPr>
          <a:lstStyle/>
          <a:p>
            <a:pPr algn="ctr"/>
            <a:r>
              <a:rPr lang="en-US" sz="1400" b="1" dirty="0">
                <a:solidFill>
                  <a:srgbClr val="000000"/>
                </a:solidFill>
              </a:rPr>
              <a:t>Soil Division</a:t>
            </a:r>
          </a:p>
        </p:txBody>
      </p:sp>
      <p:sp>
        <p:nvSpPr>
          <p:cNvPr id="26" name="TextBox 25"/>
          <p:cNvSpPr txBox="1"/>
          <p:nvPr/>
        </p:nvSpPr>
        <p:spPr>
          <a:xfrm>
            <a:off x="1911752" y="2133601"/>
            <a:ext cx="4572000" cy="755762"/>
          </a:xfrm>
          <a:prstGeom prst="rect">
            <a:avLst/>
          </a:prstGeom>
          <a:noFill/>
        </p:spPr>
        <p:txBody>
          <a:bodyPr wrap="square" rtlCol="0">
            <a:spAutoFit/>
          </a:bodyPr>
          <a:lstStyle/>
          <a:p>
            <a:pPr algn="just"/>
            <a:r>
              <a:rPr lang="en-US" sz="1400" b="1" dirty="0">
                <a:solidFill>
                  <a:schemeClr val="accent3">
                    <a:lumMod val="60000"/>
                    <a:lumOff val="40000"/>
                  </a:schemeClr>
                </a:solidFill>
              </a:rPr>
              <a:t>BATLABs </a:t>
            </a:r>
            <a:r>
              <a:rPr lang="en-US" sz="1400" dirty="0">
                <a:solidFill>
                  <a:srgbClr val="000000"/>
                </a:solidFill>
              </a:rPr>
              <a:t>Soil Division is equipped with the most recent machineries and equipment to perform soil tests required by the customers.</a:t>
            </a:r>
          </a:p>
        </p:txBody>
      </p:sp>
      <p:graphicFrame>
        <p:nvGraphicFramePr>
          <p:cNvPr id="33" name="Table 32"/>
          <p:cNvGraphicFramePr>
            <a:graphicFrameLocks noGrp="1"/>
          </p:cNvGraphicFramePr>
          <p:nvPr>
            <p:extLst>
              <p:ext uri="{D42A27DB-BD31-4B8C-83A1-F6EECF244321}">
                <p14:modId xmlns:p14="http://schemas.microsoft.com/office/powerpoint/2010/main" val="2148648592"/>
              </p:ext>
            </p:extLst>
          </p:nvPr>
        </p:nvGraphicFramePr>
        <p:xfrm>
          <a:off x="1447800" y="5257802"/>
          <a:ext cx="5221178" cy="3914986"/>
        </p:xfrm>
        <a:graphic>
          <a:graphicData uri="http://schemas.openxmlformats.org/drawingml/2006/table">
            <a:tbl>
              <a:tblPr firstRow="1" bandRow="1">
                <a:tableStyleId>{85BE263C-DBD7-4A20-BB59-AAB30ACAA65A}</a:tableStyleId>
              </a:tblPr>
              <a:tblGrid>
                <a:gridCol w="507839">
                  <a:extLst>
                    <a:ext uri="{9D8B030D-6E8A-4147-A177-3AD203B41FA5}">
                      <a16:colId xmlns:a16="http://schemas.microsoft.com/office/drawing/2014/main" val="20000"/>
                    </a:ext>
                  </a:extLst>
                </a:gridCol>
                <a:gridCol w="3254481">
                  <a:extLst>
                    <a:ext uri="{9D8B030D-6E8A-4147-A177-3AD203B41FA5}">
                      <a16:colId xmlns:a16="http://schemas.microsoft.com/office/drawing/2014/main" val="20001"/>
                    </a:ext>
                  </a:extLst>
                </a:gridCol>
                <a:gridCol w="1458858">
                  <a:extLst>
                    <a:ext uri="{9D8B030D-6E8A-4147-A177-3AD203B41FA5}">
                      <a16:colId xmlns:a16="http://schemas.microsoft.com/office/drawing/2014/main" val="20002"/>
                    </a:ext>
                  </a:extLst>
                </a:gridCol>
              </a:tblGrid>
              <a:tr h="531706">
                <a:tc>
                  <a:txBody>
                    <a:bodyPr/>
                    <a:lstStyle/>
                    <a:p>
                      <a:r>
                        <a:rPr lang="en-US" sz="1100" dirty="0" err="1"/>
                        <a:t>S.No</a:t>
                      </a:r>
                      <a:r>
                        <a:rPr lang="en-US" sz="1100" dirty="0"/>
                        <a:t>.</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Laboratory Tests</a:t>
                      </a:r>
                      <a:endParaRPr lang="en-US"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a:t>Reference</a:t>
                      </a:r>
                    </a:p>
                    <a:p>
                      <a:pPr algn="l"/>
                      <a:r>
                        <a:rPr lang="en-US" sz="1100" dirty="0"/>
                        <a:t>Standard</a:t>
                      </a:r>
                      <a:endParaRPr lang="en-US" sz="1100" dirty="0">
                        <a:solidFill>
                          <a:srgbClr val="00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6721">
                <a:tc>
                  <a:txBody>
                    <a:bodyPr/>
                    <a:lstStyle/>
                    <a:p>
                      <a:pPr algn="ctr"/>
                      <a:r>
                        <a:rPr lang="en-US" sz="12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dirty="0"/>
                        <a:t>Amount of Material in Soils Finer than No. 200 (75-m) Sieve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dirty="0"/>
                        <a:t>ASTM D1140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3652">
                <a:tc>
                  <a:txBody>
                    <a:bodyPr/>
                    <a:lstStyle/>
                    <a:p>
                      <a:pPr algn="ctr"/>
                      <a:r>
                        <a:rPr lang="en-US" sz="1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dirty="0"/>
                        <a:t>Laboratory Compaction Characteristics of Soil Using Modified Effort (56,000 </a:t>
                      </a:r>
                      <a:r>
                        <a:rPr lang="en-US" sz="1200" b="0" dirty="0" err="1"/>
                        <a:t>ft-lbf</a:t>
                      </a:r>
                      <a:r>
                        <a:rPr lang="en-US" sz="1200" b="0" dirty="0"/>
                        <a:t>/ft3 (2,700 </a:t>
                      </a:r>
                      <a:r>
                        <a:rPr lang="en-US" sz="1200" b="0" dirty="0" err="1"/>
                        <a:t>kN</a:t>
                      </a:r>
                      <a:r>
                        <a:rPr lang="en-US" sz="1200" b="0" dirty="0"/>
                        <a:t>-m/m3)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ASTM D1557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6721">
                <a:tc>
                  <a:txBody>
                    <a:bodyPr/>
                    <a:lstStyle/>
                    <a:p>
                      <a:pPr algn="ctr"/>
                      <a:r>
                        <a:rPr lang="en-US"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CBR (California Bearing Ratio) of Laboratory- Compacted Soils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ASTM D1883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6721">
                <a:tc>
                  <a:txBody>
                    <a:bodyPr/>
                    <a:lstStyle/>
                    <a:p>
                      <a:pPr algn="ctr"/>
                      <a:r>
                        <a:rPr lang="en-US"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t>Laboratory Determination of Water (Moisture) Content of Soil and Rock by Mass</a:t>
                      </a: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ASTM D2216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6721">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Liquid Limit, Plastic Limit, and Plasticity Index of Soils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ASTM D4318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6721">
                <a:tc>
                  <a:txBody>
                    <a:bodyPr/>
                    <a:lstStyle/>
                    <a:p>
                      <a:pPr algn="ctr"/>
                      <a:r>
                        <a:rPr lang="en-US" sz="1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Correction of Unit Weight and Water Content for Soils Containing Oversize Particles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t>ASTM D4718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6721">
                <a:tc>
                  <a:txBody>
                    <a:bodyPr/>
                    <a:lstStyle/>
                    <a:p>
                      <a:pPr algn="ctr"/>
                      <a:r>
                        <a:rPr lang="en-US" sz="1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Particle-Size Distribution (Gradation) of Soils Using Sieve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ASTM D6913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pic>
        <p:nvPicPr>
          <p:cNvPr id="20" name="Picture 19" descr="new logo.bmp"/>
          <p:cNvPicPr>
            <a:picLocks noChangeAspect="1"/>
          </p:cNvPicPr>
          <p:nvPr/>
        </p:nvPicPr>
        <p:blipFill>
          <a:blip r:embed="rId3" cstate="print"/>
          <a:stretch>
            <a:fillRect/>
          </a:stretch>
        </p:blipFill>
        <p:spPr>
          <a:xfrm>
            <a:off x="-1" y="567470"/>
            <a:ext cx="1310472" cy="67665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3221" y="3736699"/>
            <a:ext cx="1601004" cy="136040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1" y="3733800"/>
            <a:ext cx="1678056" cy="1380885"/>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890532" y="2895600"/>
            <a:ext cx="4738869" cy="755762"/>
          </a:xfrm>
          <a:prstGeom prst="rect">
            <a:avLst/>
          </a:prstGeom>
          <a:noFill/>
        </p:spPr>
        <p:txBody>
          <a:bodyPr wrap="square" rtlCol="0">
            <a:spAutoFit/>
          </a:bodyPr>
          <a:lstStyle/>
          <a:p>
            <a:pPr algn="just"/>
            <a:r>
              <a:rPr lang="en-US" sz="1400" dirty="0">
                <a:solidFill>
                  <a:srgbClr val="000000"/>
                </a:solidFill>
              </a:rPr>
              <a:t>Our</a:t>
            </a:r>
            <a:r>
              <a:rPr lang="en-US" sz="1400" b="1" dirty="0">
                <a:solidFill>
                  <a:srgbClr val="000000"/>
                </a:solidFill>
              </a:rPr>
              <a:t> </a:t>
            </a:r>
            <a:r>
              <a:rPr lang="en-US" sz="1400" dirty="0">
                <a:solidFill>
                  <a:srgbClr val="000000"/>
                </a:solidFill>
              </a:rPr>
              <a:t>accredited soil testing laboratories undertake a range of geotechnical and construction material testing to determinate the physical characteristics of soils.</a:t>
            </a:r>
          </a:p>
        </p:txBody>
      </p:sp>
    </p:spTree>
    <p:extLst>
      <p:ext uri="{BB962C8B-B14F-4D97-AF65-F5344CB8AC3E}">
        <p14:creationId xmlns:p14="http://schemas.microsoft.com/office/powerpoint/2010/main" val="361761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76200"/>
            <a:ext cx="5562600" cy="9982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47800" y="773669"/>
            <a:ext cx="54102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5</a:t>
            </a:r>
          </a:p>
        </p:txBody>
      </p:sp>
      <p:graphicFrame>
        <p:nvGraphicFramePr>
          <p:cNvPr id="33" name="Table 32"/>
          <p:cNvGraphicFramePr>
            <a:graphicFrameLocks noGrp="1"/>
          </p:cNvGraphicFramePr>
          <p:nvPr>
            <p:extLst>
              <p:ext uri="{D42A27DB-BD31-4B8C-83A1-F6EECF244321}">
                <p14:modId xmlns:p14="http://schemas.microsoft.com/office/powerpoint/2010/main" val="2916848762"/>
              </p:ext>
            </p:extLst>
          </p:nvPr>
        </p:nvGraphicFramePr>
        <p:xfrm>
          <a:off x="1560623" y="1600201"/>
          <a:ext cx="4916378" cy="6858000"/>
        </p:xfrm>
        <a:graphic>
          <a:graphicData uri="http://schemas.openxmlformats.org/drawingml/2006/table">
            <a:tbl>
              <a:tblPr firstRow="1" bandRow="1">
                <a:tableStyleId>{85BE263C-DBD7-4A20-BB59-AAB30ACAA65A}</a:tableStyleId>
              </a:tblPr>
              <a:tblGrid>
                <a:gridCol w="478193">
                  <a:extLst>
                    <a:ext uri="{9D8B030D-6E8A-4147-A177-3AD203B41FA5}">
                      <a16:colId xmlns:a16="http://schemas.microsoft.com/office/drawing/2014/main" val="20000"/>
                    </a:ext>
                  </a:extLst>
                </a:gridCol>
                <a:gridCol w="3064492">
                  <a:extLst>
                    <a:ext uri="{9D8B030D-6E8A-4147-A177-3AD203B41FA5}">
                      <a16:colId xmlns:a16="http://schemas.microsoft.com/office/drawing/2014/main" val="20001"/>
                    </a:ext>
                  </a:extLst>
                </a:gridCol>
                <a:gridCol w="1373693">
                  <a:extLst>
                    <a:ext uri="{9D8B030D-6E8A-4147-A177-3AD203B41FA5}">
                      <a16:colId xmlns:a16="http://schemas.microsoft.com/office/drawing/2014/main" val="20002"/>
                    </a:ext>
                  </a:extLst>
                </a:gridCol>
              </a:tblGrid>
              <a:tr h="613612">
                <a:tc>
                  <a:txBody>
                    <a:bodyPr/>
                    <a:lstStyle/>
                    <a:p>
                      <a:r>
                        <a:rPr lang="en-US" sz="1100" dirty="0"/>
                        <a:t>S.N.</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Laboratory Tests</a:t>
                      </a:r>
                      <a:endParaRPr lang="en-US"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100" dirty="0"/>
                        <a:t>Reference</a:t>
                      </a:r>
                    </a:p>
                    <a:p>
                      <a:pPr algn="l"/>
                      <a:r>
                        <a:rPr lang="en-US" sz="1100" dirty="0"/>
                        <a:t>Standard</a:t>
                      </a:r>
                      <a:endParaRPr lang="en-US" sz="1100" dirty="0">
                        <a:solidFill>
                          <a:srgbClr val="00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3847">
                <a:tc>
                  <a:txBody>
                    <a:bodyPr/>
                    <a:lstStyle/>
                    <a:p>
                      <a:pPr algn="ctr"/>
                      <a:r>
                        <a:rPr lang="en-US" sz="12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kern="1200" dirty="0">
                          <a:solidFill>
                            <a:schemeClr val="dk1"/>
                          </a:solidFill>
                          <a:effectLst/>
                          <a:latin typeface="+mn-lt"/>
                          <a:ea typeface="+mn-ea"/>
                          <a:cs typeface="+mn-cs"/>
                        </a:rPr>
                        <a:t>Methods of test for soils for civil engineering</a:t>
                      </a:r>
                      <a:r>
                        <a:rPr lang="en-US" sz="1200" kern="1200" baseline="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purposes Part 2:  classification tests (Determination of moisture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BS1377 Part 2 Clause 3 </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02368">
                <a:tc>
                  <a:txBody>
                    <a:bodyPr/>
                    <a:lstStyle/>
                    <a:p>
                      <a:pPr algn="ctr"/>
                      <a:r>
                        <a:rPr lang="en-US"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kern="1200" dirty="0">
                          <a:solidFill>
                            <a:schemeClr val="dk1"/>
                          </a:solidFill>
                          <a:effectLst/>
                          <a:latin typeface="+mn-lt"/>
                          <a:ea typeface="+mn-ea"/>
                          <a:cs typeface="+mn-cs"/>
                        </a:rPr>
                        <a:t>Methods of test for soils for civil engineering purposes Part 2: Classification Tests  (Determination of Liquid Limit (Cone Penetrometer)) </a:t>
                      </a: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BS 1377 Part 2 Clause 4.3     </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3847">
                <a:tc>
                  <a:txBody>
                    <a:bodyPr/>
                    <a:lstStyle/>
                    <a:p>
                      <a:pPr algn="ctr"/>
                      <a:r>
                        <a:rPr lang="en-US" sz="12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Methods of test for soils for civil engineering purposes Part 2: Classification tests (Atterberg  </a:t>
                      </a:r>
                      <a:r>
                        <a:rPr lang="en-US" sz="1200" kern="1200" dirty="0" err="1">
                          <a:solidFill>
                            <a:schemeClr val="dk1"/>
                          </a:solidFill>
                          <a:effectLst/>
                          <a:latin typeface="+mn-lt"/>
                          <a:ea typeface="+mn-ea"/>
                          <a:cs typeface="+mn-cs"/>
                        </a:rPr>
                        <a:t>Casagrande</a:t>
                      </a:r>
                      <a:r>
                        <a:rPr lang="en-US" sz="1200" kern="1200" dirty="0">
                          <a:solidFill>
                            <a:schemeClr val="dk1"/>
                          </a:solidFill>
                          <a:effectLst/>
                          <a:latin typeface="+mn-lt"/>
                          <a:ea typeface="+mn-ea"/>
                          <a:cs typeface="+mn-cs"/>
                        </a:rPr>
                        <a:t> Method)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BS 1377 Part 2 Section 4.5</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02368">
                <a:tc>
                  <a:txBody>
                    <a:bodyPr/>
                    <a:lstStyle/>
                    <a:p>
                      <a:pPr algn="ctr"/>
                      <a:r>
                        <a:rPr lang="en-US"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Methods of test for soils for civil engineering  purposes Part 2: Classification tests (Determination of Plastic Limit and Plasticity Index)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BS 1377 Part 2 Clauses 5.3       &amp; 5.4</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02368">
                <a:tc>
                  <a:txBody>
                    <a:bodyPr/>
                    <a:lstStyle/>
                    <a:p>
                      <a:pPr algn="ctr"/>
                      <a:r>
                        <a:rPr lang="en-US"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Methods of test for soils for civil engineering purposes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Part 2: Classification tests (Determination of Particle Size Distribution)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BS 1377 Part 2 Clauses 9.2 &amp; 9.3</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99411">
                <a:tc>
                  <a:txBody>
                    <a:bodyPr/>
                    <a:lstStyle/>
                    <a:p>
                      <a:pPr algn="ctr"/>
                      <a:r>
                        <a:rPr lang="en-US"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Methods of test for soils for civil engineering purposes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Part 4: Compaction-related tests (Determination of dry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density / moisture content relationship)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kern="1200" dirty="0">
                          <a:solidFill>
                            <a:schemeClr val="dk1"/>
                          </a:solidFill>
                          <a:effectLst/>
                          <a:latin typeface="+mn-lt"/>
                          <a:ea typeface="+mn-ea"/>
                          <a:cs typeface="+mn-cs"/>
                        </a:rPr>
                        <a:t>BS 1377 Part 4 Clauses 3.5 and 3.6</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830179">
                <a:tc>
                  <a:txBody>
                    <a:bodyPr/>
                    <a:lstStyle/>
                    <a:p>
                      <a:pPr algn="ctr"/>
                      <a:r>
                        <a:rPr lang="en-US"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Methods of test for soils for civil engineering purposes Part 4: Compaction-related tests (Determination of California bearing ratio</a:t>
                      </a:r>
                      <a:r>
                        <a:rPr lang="en-US" sz="1700" kern="1200" dirty="0">
                          <a:solidFill>
                            <a:schemeClr val="dk1"/>
                          </a:solidFill>
                          <a:effectLst/>
                          <a:latin typeface="+mn-lt"/>
                          <a:ea typeface="+mn-ea"/>
                          <a:cs typeface="+mn-cs"/>
                        </a:rPr>
                        <a: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kern="1200" dirty="0">
                          <a:solidFill>
                            <a:schemeClr val="dk1"/>
                          </a:solidFill>
                          <a:effectLst/>
                          <a:latin typeface="+mn-lt"/>
                          <a:ea typeface="+mn-ea"/>
                          <a:cs typeface="+mn-cs"/>
                        </a:rPr>
                        <a:t>BS 1377 Part 4 Clause 7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pic>
        <p:nvPicPr>
          <p:cNvPr id="20" name="Picture 19" descr="new logo.bmp"/>
          <p:cNvPicPr>
            <a:picLocks noChangeAspect="1"/>
          </p:cNvPicPr>
          <p:nvPr/>
        </p:nvPicPr>
        <p:blipFill>
          <a:blip r:embed="rId3" cstate="print"/>
          <a:stretch>
            <a:fillRect/>
          </a:stretch>
        </p:blipFill>
        <p:spPr>
          <a:xfrm>
            <a:off x="76200" y="567470"/>
            <a:ext cx="1310472" cy="676656"/>
          </a:xfrm>
          <a:prstGeom prst="rect">
            <a:avLst/>
          </a:prstGeom>
        </p:spPr>
      </p:pic>
    </p:spTree>
    <p:extLst>
      <p:ext uri="{BB962C8B-B14F-4D97-AF65-F5344CB8AC3E}">
        <p14:creationId xmlns:p14="http://schemas.microsoft.com/office/powerpoint/2010/main" val="28569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47800" y="773669"/>
            <a:ext cx="54102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6</a:t>
            </a:r>
          </a:p>
        </p:txBody>
      </p:sp>
      <p:sp>
        <p:nvSpPr>
          <p:cNvPr id="22" name="Bent Arrow 21"/>
          <p:cNvSpPr/>
          <p:nvPr/>
        </p:nvSpPr>
        <p:spPr>
          <a:xfrm>
            <a:off x="1540809" y="1368896"/>
            <a:ext cx="5071782" cy="1547337"/>
          </a:xfrm>
          <a:prstGeom prst="bentArrow">
            <a:avLst/>
          </a:prstGeom>
          <a:solidFill>
            <a:schemeClr val="accent3">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p:cNvSpPr txBox="1"/>
          <p:nvPr/>
        </p:nvSpPr>
        <p:spPr>
          <a:xfrm>
            <a:off x="1911752" y="1645320"/>
            <a:ext cx="4412848" cy="307777"/>
          </a:xfrm>
          <a:prstGeom prst="rect">
            <a:avLst/>
          </a:prstGeom>
          <a:noFill/>
        </p:spPr>
        <p:txBody>
          <a:bodyPr wrap="square" rtlCol="0" anchor="ctr" anchorCtr="0">
            <a:spAutoFit/>
          </a:bodyPr>
          <a:lstStyle/>
          <a:p>
            <a:pPr algn="ctr"/>
            <a:r>
              <a:rPr lang="en-US" sz="1400" b="1" dirty="0">
                <a:solidFill>
                  <a:srgbClr val="000000"/>
                </a:solidFill>
              </a:rPr>
              <a:t>Onsite Testing/Supervision/Inspection/Monitoring</a:t>
            </a:r>
          </a:p>
        </p:txBody>
      </p:sp>
      <p:sp>
        <p:nvSpPr>
          <p:cNvPr id="26" name="TextBox 25"/>
          <p:cNvSpPr txBox="1"/>
          <p:nvPr/>
        </p:nvSpPr>
        <p:spPr>
          <a:xfrm>
            <a:off x="1943100" y="2349193"/>
            <a:ext cx="4572000" cy="755762"/>
          </a:xfrm>
          <a:prstGeom prst="rect">
            <a:avLst/>
          </a:prstGeom>
          <a:noFill/>
        </p:spPr>
        <p:txBody>
          <a:bodyPr wrap="square" rtlCol="0">
            <a:spAutoFit/>
          </a:bodyPr>
          <a:lstStyle/>
          <a:p>
            <a:pPr algn="just"/>
            <a:r>
              <a:rPr lang="en-US" sz="1400" b="1" dirty="0">
                <a:solidFill>
                  <a:schemeClr val="accent3">
                    <a:lumMod val="60000"/>
                    <a:lumOff val="40000"/>
                  </a:schemeClr>
                </a:solidFill>
              </a:rPr>
              <a:t>BATLABs</a:t>
            </a:r>
            <a:r>
              <a:rPr lang="en-US" sz="1400" b="1" dirty="0">
                <a:solidFill>
                  <a:srgbClr val="000000"/>
                </a:solidFill>
              </a:rPr>
              <a:t> </a:t>
            </a:r>
            <a:r>
              <a:rPr lang="en-US" sz="1400" dirty="0">
                <a:solidFill>
                  <a:srgbClr val="000000"/>
                </a:solidFill>
              </a:rPr>
              <a:t>staff work in locations around Qatar, which may include remote annex laboratories on remote sites or major infrastructure projects.</a:t>
            </a:r>
          </a:p>
        </p:txBody>
      </p:sp>
      <p:pic>
        <p:nvPicPr>
          <p:cNvPr id="20" name="Picture 19" descr="new logo.bmp"/>
          <p:cNvPicPr>
            <a:picLocks noChangeAspect="1"/>
          </p:cNvPicPr>
          <p:nvPr/>
        </p:nvPicPr>
        <p:blipFill>
          <a:blip r:embed="rId3" cstate="print"/>
          <a:stretch>
            <a:fillRect/>
          </a:stretch>
        </p:blipFill>
        <p:spPr>
          <a:xfrm>
            <a:off x="-1" y="567470"/>
            <a:ext cx="1310472" cy="676656"/>
          </a:xfrm>
          <a:prstGeom prst="rect">
            <a:avLst/>
          </a:prstGeom>
        </p:spPr>
      </p:pic>
      <p:sp>
        <p:nvSpPr>
          <p:cNvPr id="16" name="TextBox 15"/>
          <p:cNvSpPr txBox="1"/>
          <p:nvPr/>
        </p:nvSpPr>
        <p:spPr>
          <a:xfrm>
            <a:off x="1783466" y="3200401"/>
            <a:ext cx="4738869" cy="523220"/>
          </a:xfrm>
          <a:prstGeom prst="rect">
            <a:avLst/>
          </a:prstGeom>
          <a:noFill/>
        </p:spPr>
        <p:txBody>
          <a:bodyPr wrap="square" rtlCol="0">
            <a:spAutoFit/>
          </a:bodyPr>
          <a:lstStyle/>
          <a:p>
            <a:pPr algn="just"/>
            <a:r>
              <a:rPr lang="en-US" sz="1400" dirty="0">
                <a:solidFill>
                  <a:srgbClr val="000000"/>
                </a:solidFill>
              </a:rPr>
              <a:t>Heaving a laboratory onsite  ensures that results can be obtained quickly to meet project timelines and budgets.</a:t>
            </a:r>
          </a:p>
        </p:txBody>
      </p:sp>
      <p:sp>
        <p:nvSpPr>
          <p:cNvPr id="17" name="TextBox 16"/>
          <p:cNvSpPr txBox="1"/>
          <p:nvPr/>
        </p:nvSpPr>
        <p:spPr>
          <a:xfrm>
            <a:off x="1911753" y="3937337"/>
            <a:ext cx="4489047"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1400" b="1" dirty="0">
                <a:solidFill>
                  <a:schemeClr val="accent3">
                    <a:lumMod val="60000"/>
                    <a:lumOff val="40000"/>
                  </a:schemeClr>
                </a:solidFill>
              </a:rPr>
              <a:t>BATLABs</a:t>
            </a:r>
            <a:r>
              <a:rPr lang="en-US" sz="1400" dirty="0">
                <a:solidFill>
                  <a:srgbClr val="000000"/>
                </a:solidFill>
              </a:rPr>
              <a:t> field testing services under taken onsite include:</a:t>
            </a:r>
          </a:p>
          <a:p>
            <a:pPr marL="285750" indent="-285750" algn="just">
              <a:buFont typeface="Wingdings" pitchFamily="2" charset="2"/>
              <a:buChar char="Ø"/>
            </a:pPr>
            <a:r>
              <a:rPr lang="en-US" sz="1400" dirty="0">
                <a:solidFill>
                  <a:srgbClr val="000000"/>
                </a:solidFill>
              </a:rPr>
              <a:t>Sampling and testing of soils</a:t>
            </a:r>
          </a:p>
          <a:p>
            <a:pPr marL="285750" indent="-285750" algn="just">
              <a:buFont typeface="Wingdings" pitchFamily="2" charset="2"/>
              <a:buChar char="Ø"/>
            </a:pPr>
            <a:r>
              <a:rPr lang="en-US" sz="1400" dirty="0">
                <a:solidFill>
                  <a:srgbClr val="000000"/>
                </a:solidFill>
              </a:rPr>
              <a:t>Sampling and testing of stockpiles to standards</a:t>
            </a:r>
          </a:p>
          <a:p>
            <a:pPr marL="285750" indent="-285750" algn="just">
              <a:buFont typeface="Wingdings" pitchFamily="2" charset="2"/>
              <a:buChar char="Ø"/>
            </a:pPr>
            <a:r>
              <a:rPr lang="en-US" sz="1400" dirty="0">
                <a:solidFill>
                  <a:srgbClr val="000000"/>
                </a:solidFill>
              </a:rPr>
              <a:t>Sand replacement testing</a:t>
            </a:r>
          </a:p>
          <a:p>
            <a:pPr marL="285750" indent="-285750" algn="just">
              <a:buFont typeface="Wingdings" pitchFamily="2" charset="2"/>
              <a:buChar char="Ø"/>
            </a:pPr>
            <a:r>
              <a:rPr lang="en-US" sz="1400" dirty="0">
                <a:solidFill>
                  <a:srgbClr val="000000"/>
                </a:solidFill>
              </a:rPr>
              <a:t>Nuclear density testing</a:t>
            </a:r>
          </a:p>
          <a:p>
            <a:pPr marL="285750" indent="-285750" algn="just">
              <a:buFont typeface="Wingdings" pitchFamily="2" charset="2"/>
              <a:buChar char="Ø"/>
            </a:pPr>
            <a:r>
              <a:rPr lang="en-US" sz="1400" dirty="0">
                <a:solidFill>
                  <a:srgbClr val="000000"/>
                </a:solidFill>
              </a:rPr>
              <a:t>Asphalt density</a:t>
            </a:r>
          </a:p>
        </p:txBody>
      </p:sp>
      <p:sp>
        <p:nvSpPr>
          <p:cNvPr id="18" name="TextBox 17"/>
          <p:cNvSpPr txBox="1"/>
          <p:nvPr/>
        </p:nvSpPr>
        <p:spPr>
          <a:xfrm>
            <a:off x="1943101" y="5968662"/>
            <a:ext cx="2540665" cy="160043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endParaRPr lang="en-US" sz="1400" dirty="0">
              <a:solidFill>
                <a:srgbClr val="000000"/>
              </a:solidFill>
            </a:endParaRPr>
          </a:p>
          <a:p>
            <a:pPr algn="just"/>
            <a:r>
              <a:rPr lang="en-US" sz="1400" b="1" dirty="0">
                <a:solidFill>
                  <a:srgbClr val="00B0F0"/>
                </a:solidFill>
              </a:rPr>
              <a:t>BATLABs</a:t>
            </a:r>
            <a:r>
              <a:rPr lang="en-US" sz="1400" dirty="0">
                <a:solidFill>
                  <a:srgbClr val="000000"/>
                </a:solidFill>
              </a:rPr>
              <a:t> provide supervision, inspection and monitoring services, including:</a:t>
            </a:r>
          </a:p>
          <a:p>
            <a:pPr marL="285750" indent="-285750" algn="just">
              <a:buFont typeface="Wingdings" pitchFamily="2" charset="2"/>
              <a:buChar char="Ø"/>
            </a:pPr>
            <a:r>
              <a:rPr lang="en-US" sz="1400" dirty="0">
                <a:solidFill>
                  <a:srgbClr val="000000"/>
                </a:solidFill>
              </a:rPr>
              <a:t>Level  1 – 2 supervision</a:t>
            </a:r>
          </a:p>
          <a:p>
            <a:pPr marL="285750" indent="-285750" algn="just">
              <a:buFont typeface="Wingdings" pitchFamily="2" charset="2"/>
              <a:buChar char="Ø"/>
            </a:pPr>
            <a:r>
              <a:rPr lang="en-US" sz="1400" dirty="0">
                <a:solidFill>
                  <a:srgbClr val="000000"/>
                </a:solidFill>
              </a:rPr>
              <a:t>Site assessments</a:t>
            </a:r>
          </a:p>
          <a:p>
            <a:pPr marL="285750" indent="-285750" algn="just">
              <a:buFont typeface="Arial" pitchFamily="34" charset="0"/>
              <a:buChar char="•"/>
            </a:pPr>
            <a:endParaRPr lang="en-US" sz="1400" dirty="0">
              <a:solidFill>
                <a:srgbClr val="000000"/>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292" y="5895402"/>
            <a:ext cx="1673698" cy="1673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175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0"/>
            <a:ext cx="5562600" cy="990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47800" y="773669"/>
            <a:ext cx="5257800" cy="369332"/>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Lst>
            <a:lin ang="13500000" scaled="1"/>
            <a:tileRect/>
          </a:gradFill>
        </p:spPr>
        <p:txBody>
          <a:bodyPr wrap="square" lIns="91440" tIns="45720" rIns="91440" bIns="45720">
            <a:spAutoFit/>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 SERVICES OFFERED</a:t>
            </a:r>
          </a:p>
        </p:txBody>
      </p:sp>
      <p:cxnSp>
        <p:nvCxnSpPr>
          <p:cNvPr id="8" name="Straight Connector 7"/>
          <p:cNvCxnSpPr/>
          <p:nvPr/>
        </p:nvCxnSpPr>
        <p:spPr>
          <a:xfrm>
            <a:off x="1447800" y="6096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
            <a:ext cx="1447800" cy="246221"/>
          </a:xfrm>
          <a:prstGeom prst="rect">
            <a:avLst/>
          </a:prstGeom>
          <a:noFill/>
        </p:spPr>
        <p:txBody>
          <a:bodyPr wrap="square" rtlCol="0">
            <a:spAutoFit/>
          </a:bodyPr>
          <a:lstStyle/>
          <a:p>
            <a:pPr algn="r"/>
            <a:r>
              <a:rPr lang="en-US" sz="1000" dirty="0">
                <a:solidFill>
                  <a:srgbClr val="000000"/>
                </a:solidFill>
              </a:rPr>
              <a:t>COMPANY PROFILE</a:t>
            </a:r>
          </a:p>
        </p:txBody>
      </p:sp>
      <p:cxnSp>
        <p:nvCxnSpPr>
          <p:cNvPr id="11" name="Straight Connector 10"/>
          <p:cNvCxnSpPr/>
          <p:nvPr/>
        </p:nvCxnSpPr>
        <p:spPr>
          <a:xfrm>
            <a:off x="1447800" y="9296401"/>
            <a:ext cx="5410200" cy="15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296400"/>
            <a:ext cx="1905000" cy="246221"/>
          </a:xfrm>
          <a:prstGeom prst="rect">
            <a:avLst/>
          </a:prstGeom>
          <a:noFill/>
        </p:spPr>
        <p:txBody>
          <a:bodyPr wrap="square" rtlCol="0">
            <a:spAutoFit/>
          </a:bodyPr>
          <a:lstStyle/>
          <a:p>
            <a:pPr algn="r"/>
            <a:r>
              <a:rPr lang="en-US" sz="1000" dirty="0">
                <a:solidFill>
                  <a:srgbClr val="000000"/>
                </a:solidFill>
              </a:rPr>
              <a:t>Page 7</a:t>
            </a:r>
          </a:p>
        </p:txBody>
      </p:sp>
      <p:graphicFrame>
        <p:nvGraphicFramePr>
          <p:cNvPr id="21" name="Table 20"/>
          <p:cNvGraphicFramePr>
            <a:graphicFrameLocks noGrp="1"/>
          </p:cNvGraphicFramePr>
          <p:nvPr>
            <p:extLst>
              <p:ext uri="{D42A27DB-BD31-4B8C-83A1-F6EECF244321}">
                <p14:modId xmlns:p14="http://schemas.microsoft.com/office/powerpoint/2010/main" val="913188084"/>
              </p:ext>
            </p:extLst>
          </p:nvPr>
        </p:nvGraphicFramePr>
        <p:xfrm>
          <a:off x="1447800" y="3902640"/>
          <a:ext cx="5143500" cy="5287080"/>
        </p:xfrm>
        <a:graphic>
          <a:graphicData uri="http://schemas.openxmlformats.org/drawingml/2006/table">
            <a:tbl>
              <a:tblPr firstRow="1" bandRow="1">
                <a:tableStyleId>{85BE263C-DBD7-4A20-BB59-AAB30ACAA65A}</a:tableStyleId>
              </a:tblPr>
              <a:tblGrid>
                <a:gridCol w="756397">
                  <a:extLst>
                    <a:ext uri="{9D8B030D-6E8A-4147-A177-3AD203B41FA5}">
                      <a16:colId xmlns:a16="http://schemas.microsoft.com/office/drawing/2014/main" val="20000"/>
                    </a:ext>
                  </a:extLst>
                </a:gridCol>
                <a:gridCol w="3082036">
                  <a:extLst>
                    <a:ext uri="{9D8B030D-6E8A-4147-A177-3AD203B41FA5}">
                      <a16:colId xmlns:a16="http://schemas.microsoft.com/office/drawing/2014/main" val="20001"/>
                    </a:ext>
                  </a:extLst>
                </a:gridCol>
                <a:gridCol w="1305067">
                  <a:extLst>
                    <a:ext uri="{9D8B030D-6E8A-4147-A177-3AD203B41FA5}">
                      <a16:colId xmlns:a16="http://schemas.microsoft.com/office/drawing/2014/main" val="20002"/>
                    </a:ext>
                  </a:extLst>
                </a:gridCol>
              </a:tblGrid>
              <a:tr h="395711">
                <a:tc>
                  <a:txBody>
                    <a:bodyPr/>
                    <a:lstStyle/>
                    <a:p>
                      <a:r>
                        <a:rPr lang="en-US" sz="1100" dirty="0"/>
                        <a:t>S. No.</a:t>
                      </a:r>
                      <a:endParaRPr lang="en-US" sz="11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Field</a:t>
                      </a:r>
                      <a:r>
                        <a:rPr lang="en-US" sz="1100" baseline="0" dirty="0"/>
                        <a:t> /Site </a:t>
                      </a:r>
                      <a:r>
                        <a:rPr lang="en-US" sz="1100" dirty="0"/>
                        <a:t>Tests</a:t>
                      </a:r>
                      <a:endParaRPr lang="en-US" sz="11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Reference Standard</a:t>
                      </a:r>
                      <a:endParaRPr lang="en-US" sz="11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1240">
                <a:tc>
                  <a:txBody>
                    <a:bodyPr/>
                    <a:lstStyle/>
                    <a:p>
                      <a:pPr algn="ctr"/>
                      <a:r>
                        <a:rPr lang="en-US" sz="12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dirty="0"/>
                        <a:t>Density and Unit Weight of Soil in Place by Sand-Cone Method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ASTM D15561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3100">
                <a:tc>
                  <a:txBody>
                    <a:bodyPr/>
                    <a:lstStyle/>
                    <a:p>
                      <a:pPr algn="ctr"/>
                      <a:r>
                        <a:rPr lang="en-US" sz="1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In-Place Density and Water Content of Soil and Soil- Aggregate by Nuclear Methods (Shallow Depth)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ASTM D6938</a:t>
                      </a:r>
                      <a:r>
                        <a:rPr lang="en-US" sz="1200" baseline="30000" dirty="0"/>
                        <a:t>1</a:t>
                      </a:r>
                      <a:endParaRPr lang="en-US" sz="1200" b="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57186">
                <a:tc>
                  <a:txBody>
                    <a:bodyPr/>
                    <a:lstStyle/>
                    <a:p>
                      <a:pPr algn="ctr"/>
                      <a:r>
                        <a:rPr lang="en-US"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Methods of test for soils for civil engineering purposes Part 9: In-situ tests (Sand replacement method suitable for fine, medium and coarse-grained soils (large and small pouring cylinder method)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BS 1377 Part 9 Clauses 2.1 &amp; 2.2</a:t>
                      </a:r>
                      <a:r>
                        <a:rPr lang="en-US" sz="1200" kern="1200" baseline="30000" dirty="0">
                          <a:solidFill>
                            <a:schemeClr val="dk1"/>
                          </a:solidFill>
                          <a:effectLst/>
                          <a:latin typeface="+mn-lt"/>
                          <a:ea typeface="+mn-ea"/>
                          <a:cs typeface="+mn-cs"/>
                        </a:rPr>
                        <a:t>1</a:t>
                      </a:r>
                      <a:endParaRPr lang="en-US" sz="1200" b="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3100">
                <a:tc>
                  <a:txBody>
                    <a:bodyPr/>
                    <a:lstStyle/>
                    <a:p>
                      <a:pPr algn="ctr"/>
                      <a:r>
                        <a:rPr lang="en-US"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effectLst/>
                          <a:latin typeface="+mn-lt"/>
                          <a:ea typeface="+mn-ea"/>
                          <a:cs typeface="+mn-cs"/>
                        </a:rPr>
                        <a:t>Methods for test for soils for civil engineering purposes Part 9: In-situ tests (Filed Density test by Nuclear Gauge FDT)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BS 1377 Part 9 Clause 2.51    </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01129">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dk1"/>
                          </a:solidFill>
                          <a:effectLst/>
                          <a:latin typeface="+mn-lt"/>
                          <a:ea typeface="+mn-ea"/>
                          <a:cs typeface="+mn-cs"/>
                        </a:rPr>
                        <a:t>Methods of test for soils for civil engineering purposes</a:t>
                      </a:r>
                      <a:r>
                        <a:rPr lang="en-US" sz="1200" kern="1200" baseline="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Part 9: In-situ tests Determination of in-situ California Bearing Ratio (CBR)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BS 1377 Part 9 Section 4.31  </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5760">
                <a:tc>
                  <a:txBody>
                    <a:bodyPr/>
                    <a:lstStyle/>
                    <a:p>
                      <a:pPr algn="ctr"/>
                      <a:r>
                        <a:rPr lang="en-US" sz="1200" b="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Sampling Aggregates</a:t>
                      </a:r>
                    </a:p>
                    <a:p>
                      <a:endParaRPr lang="en-US" sz="1200" b="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ASTM D75/D75M</a:t>
                      </a:r>
                      <a:r>
                        <a:rPr lang="en-US" sz="1200" b="0" strike="noStrike" kern="1200" baseline="30000" dirty="0">
                          <a:solidFill>
                            <a:schemeClr val="dk1"/>
                          </a:solidFill>
                          <a:effectLst/>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63880">
                <a:tc>
                  <a:txBody>
                    <a:bodyPr/>
                    <a:lstStyle/>
                    <a:p>
                      <a:pPr algn="ctr"/>
                      <a:r>
                        <a:rPr lang="en-US" sz="1200" b="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Testing aggregate Part 102: methods for Sampling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BS 812 Part 1021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4" name="Picture 3" descr="C:\Documents and Settings\diasy\My Documents\My Pictures\dcp pic.jpg"/>
          <p:cNvPicPr>
            <a:picLocks noChangeArrowheads="1"/>
          </p:cNvPicPr>
          <p:nvPr/>
        </p:nvPicPr>
        <p:blipFill>
          <a:blip r:embed="rId3" cstate="print">
            <a:lum bright="-10000"/>
          </a:blip>
          <a:srcRect/>
          <a:stretch>
            <a:fillRect/>
          </a:stretch>
        </p:blipFill>
        <p:spPr bwMode="auto">
          <a:xfrm>
            <a:off x="1828800" y="2133601"/>
            <a:ext cx="1981200" cy="1661820"/>
          </a:xfrm>
          <a:prstGeom prst="rect">
            <a:avLst/>
          </a:prstGeom>
          <a:ln>
            <a:noFill/>
          </a:ln>
          <a:effectLst>
            <a:outerShdw blurRad="292100" dist="139700" dir="2700000" algn="tl" rotWithShape="0">
              <a:srgbClr val="333333">
                <a:alpha val="65000"/>
              </a:srgbClr>
            </a:outerShdw>
          </a:effectLst>
        </p:spPr>
      </p:pic>
      <p:pic>
        <p:nvPicPr>
          <p:cNvPr id="20" name="Picture 19" descr="Batlabs _0.tmp"/>
          <p:cNvPicPr>
            <a:picLocks noChangeAspect="1"/>
          </p:cNvPicPr>
          <p:nvPr/>
        </p:nvPicPr>
        <p:blipFill>
          <a:blip r:embed="rId4" cstate="print"/>
          <a:srcRect t="14444"/>
          <a:stretch>
            <a:fillRect/>
          </a:stretch>
        </p:blipFill>
        <p:spPr>
          <a:xfrm>
            <a:off x="4267201" y="2133601"/>
            <a:ext cx="1873146" cy="1658073"/>
          </a:xfrm>
          <a:prstGeom prst="rect">
            <a:avLst/>
          </a:prstGeom>
          <a:ln>
            <a:noFill/>
          </a:ln>
          <a:effectLst>
            <a:outerShdw blurRad="292100" dist="139700" dir="2700000" algn="tl" rotWithShape="0">
              <a:srgbClr val="333333">
                <a:alpha val="65000"/>
              </a:srgbClr>
            </a:outerShdw>
          </a:effectLst>
        </p:spPr>
      </p:pic>
      <p:pic>
        <p:nvPicPr>
          <p:cNvPr id="14" name="Picture 13" descr="new logo.bmp"/>
          <p:cNvPicPr>
            <a:picLocks noChangeAspect="1"/>
          </p:cNvPicPr>
          <p:nvPr/>
        </p:nvPicPr>
        <p:blipFill>
          <a:blip r:embed="rId5" cstate="print"/>
          <a:stretch>
            <a:fillRect/>
          </a:stretch>
        </p:blipFill>
        <p:spPr>
          <a:xfrm>
            <a:off x="-1" y="567470"/>
            <a:ext cx="1310472" cy="676656"/>
          </a:xfrm>
          <a:prstGeom prst="rect">
            <a:avLst/>
          </a:prstGeom>
        </p:spPr>
      </p:pic>
      <p:sp>
        <p:nvSpPr>
          <p:cNvPr id="13" name="TextBox 12"/>
          <p:cNvSpPr txBox="1"/>
          <p:nvPr/>
        </p:nvSpPr>
        <p:spPr>
          <a:xfrm>
            <a:off x="1447801" y="1244126"/>
            <a:ext cx="5257799" cy="755762"/>
          </a:xfrm>
          <a:prstGeom prst="rect">
            <a:avLst/>
          </a:prstGeom>
          <a:noFill/>
        </p:spPr>
        <p:txBody>
          <a:bodyPr wrap="square" rtlCol="0">
            <a:spAutoFit/>
          </a:bodyPr>
          <a:lstStyle/>
          <a:p>
            <a:pPr algn="just"/>
            <a:r>
              <a:rPr lang="en-US" sz="1400" dirty="0">
                <a:solidFill>
                  <a:srgbClr val="000000"/>
                </a:solidFill>
              </a:rPr>
              <a:t>Our staff are committed to delivering reliable, high quality results, which are setting international best practice and standards in line with QCS and other regulatory requirements.</a:t>
            </a:r>
          </a:p>
        </p:txBody>
      </p:sp>
      <p:sp>
        <p:nvSpPr>
          <p:cNvPr id="15" name="Rectangle 14"/>
          <p:cNvSpPr/>
          <p:nvPr/>
        </p:nvSpPr>
        <p:spPr>
          <a:xfrm>
            <a:off x="-5334000" y="5257801"/>
            <a:ext cx="5524500" cy="1554272"/>
          </a:xfrm>
          <a:prstGeom prst="rect">
            <a:avLst/>
          </a:prstGeom>
        </p:spPr>
        <p:txBody>
          <a:bodyPr wrap="square">
            <a:spAutoFit/>
          </a:bodyPr>
          <a:lstStyle/>
          <a:p>
            <a:r>
              <a:rPr lang="en-US" sz="1100" dirty="0"/>
              <a:t>​</a:t>
            </a:r>
          </a:p>
          <a:p>
            <a:r>
              <a:rPr lang="en-US" sz="1100" dirty="0"/>
              <a:t>     </a:t>
            </a:r>
          </a:p>
          <a:p>
            <a:r>
              <a:rPr lang="en-US" sz="1100" dirty="0"/>
              <a:t>                               ​</a:t>
            </a:r>
          </a:p>
          <a:p>
            <a:r>
              <a:rPr lang="en-US" sz="1100" dirty="0"/>
              <a:t>       </a:t>
            </a:r>
          </a:p>
          <a:p>
            <a:r>
              <a:rPr lang="en-US" sz="1100" dirty="0"/>
              <a:t>                              ​</a:t>
            </a:r>
          </a:p>
          <a:p>
            <a:r>
              <a:rPr lang="en-US" sz="1100" dirty="0"/>
              <a:t>     </a:t>
            </a:r>
          </a:p>
          <a:p>
            <a:r>
              <a:rPr lang="en-US" sz="1100" dirty="0"/>
              <a:t>                              </a:t>
            </a:r>
            <a:br>
              <a:rPr lang="en-US" dirty="0"/>
            </a:b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8747</TotalTime>
  <Words>6550</Words>
  <Application>Microsoft Office PowerPoint</Application>
  <PresentationFormat>A4 Paper (210x297 mm)</PresentationFormat>
  <Paragraphs>1508</Paragraphs>
  <Slides>56</Slides>
  <Notes>56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Aharoni</vt:lpstr>
      <vt:lpstr>Arial</vt:lpstr>
      <vt:lpstr>Arial Unicode MS</vt:lpstr>
      <vt:lpstr>Book Antiqua</vt:lpstr>
      <vt:lpstr>Calibri</vt:lpstr>
      <vt:lpstr>Franklin Gothic Book</vt:lpstr>
      <vt:lpstr>Franklin Gothic Book (Body)</vt:lpstr>
      <vt:lpstr>Franklin Gothic Medium</vt:lpstr>
      <vt:lpstr>Georgia</vt:lpstr>
      <vt:lpstr>Tunga</vt:lpstr>
      <vt:lpstr>Wingdings</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jennie</dc:creator>
  <cp:lastModifiedBy>Wilma Ongoco</cp:lastModifiedBy>
  <cp:revision>857</cp:revision>
  <dcterms:created xsi:type="dcterms:W3CDTF">2010-05-05T10:59:05Z</dcterms:created>
  <dcterms:modified xsi:type="dcterms:W3CDTF">2022-12-19T08:00:18Z</dcterms:modified>
</cp:coreProperties>
</file>